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86" r:id="rId6"/>
    <p:sldId id="287" r:id="rId7"/>
    <p:sldId id="262" r:id="rId8"/>
    <p:sldId id="263" r:id="rId9"/>
    <p:sldId id="265" r:id="rId10"/>
    <p:sldId id="266" r:id="rId11"/>
    <p:sldId id="268" r:id="rId12"/>
    <p:sldId id="269" r:id="rId13"/>
    <p:sldId id="271" r:id="rId14"/>
    <p:sldId id="272" r:id="rId15"/>
    <p:sldId id="274" r:id="rId16"/>
    <p:sldId id="275" r:id="rId17"/>
    <p:sldId id="277" r:id="rId18"/>
    <p:sldId id="278" r:id="rId19"/>
    <p:sldId id="280" r:id="rId20"/>
    <p:sldId id="281" r:id="rId21"/>
    <p:sldId id="283" r:id="rId22"/>
    <p:sldId id="284" r:id="rId23"/>
    <p:sldId id="292" r:id="rId24"/>
    <p:sldId id="290" r:id="rId25"/>
    <p:sldId id="291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  <a:srgbClr val="FF0000"/>
    <a:srgbClr val="FF8000"/>
    <a:srgbClr val="000080"/>
    <a:srgbClr val="800000"/>
    <a:srgbClr val="008000"/>
    <a:srgbClr val="804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729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B9BA410F-2A38-41B3-B229-9F49587DE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5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1EBF85B-4FA9-4A2E-A041-5D471B776CB2}" type="slidenum">
              <a:rPr lang="en-US" altLang="en-US" sz="1200" smtClean="0"/>
              <a:pPr/>
              <a:t>1</a:t>
            </a:fld>
            <a:endParaRPr lang="en-US" altLang="en-US" sz="1200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41D7092-ADD1-46A5-A231-2A39448EACBF}" type="slidenum">
              <a:rPr lang="en-US" altLang="en-US" sz="1200" smtClean="0"/>
              <a:pPr/>
              <a:t>10</a:t>
            </a:fld>
            <a:endParaRPr lang="en-US" altLang="en-US" sz="1200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A921847-C856-474E-96D5-847A29596990}" type="slidenum">
              <a:rPr lang="en-US" altLang="en-US" sz="1200" smtClean="0"/>
              <a:pPr/>
              <a:t>11</a:t>
            </a:fld>
            <a:endParaRPr lang="en-US" altLang="en-US" sz="1200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A5E2F91-61BE-41D9-AA3B-B5D145DB0C01}" type="slidenum">
              <a:rPr lang="en-US" altLang="en-US" sz="1200" smtClean="0"/>
              <a:pPr/>
              <a:t>12</a:t>
            </a:fld>
            <a:endParaRPr lang="en-US" altLang="en-US" sz="1200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6A5095A-7B02-4396-B405-C8CF86714CDF}" type="slidenum">
              <a:rPr lang="en-US" altLang="en-US" sz="1200" smtClean="0"/>
              <a:pPr/>
              <a:t>13</a:t>
            </a:fld>
            <a:endParaRPr lang="en-US" altLang="en-US" sz="1200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0D6B659-2283-4F3F-869C-AAFA5FF2BF83}" type="slidenum">
              <a:rPr lang="en-US" altLang="en-US" sz="1200" smtClean="0"/>
              <a:pPr/>
              <a:t>14</a:t>
            </a:fld>
            <a:endParaRPr lang="en-US" altLang="en-US" sz="1200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94313BA-A142-47D9-B29E-AA78068A347E}" type="slidenum">
              <a:rPr lang="en-US" altLang="en-US" sz="1200" smtClean="0"/>
              <a:pPr/>
              <a:t>15</a:t>
            </a:fld>
            <a:endParaRPr lang="en-US" altLang="en-US" sz="1200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4D869AC-930A-4A4B-A4EF-28595AA92619}" type="slidenum">
              <a:rPr lang="en-US" altLang="en-US" sz="1200" smtClean="0"/>
              <a:pPr/>
              <a:t>16</a:t>
            </a:fld>
            <a:endParaRPr lang="en-US" altLang="en-US" sz="1200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26EAF77-1263-48B3-9C27-23EC7B3D89C3}" type="slidenum">
              <a:rPr lang="en-US" altLang="en-US" sz="1200" smtClean="0"/>
              <a:pPr/>
              <a:t>17</a:t>
            </a:fld>
            <a:endParaRPr lang="en-US" altLang="en-US" sz="1200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F5ADA6A-0028-475D-A60A-68A452E91F46}" type="slidenum">
              <a:rPr lang="en-US" altLang="en-US" sz="1200" smtClean="0"/>
              <a:pPr/>
              <a:t>18</a:t>
            </a:fld>
            <a:endParaRPr lang="en-US" altLang="en-US" sz="1200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D0BFB84-51AC-440E-BFF8-D7223F98186C}" type="slidenum">
              <a:rPr lang="en-US" altLang="en-US" sz="1200" smtClean="0"/>
              <a:pPr/>
              <a:t>19</a:t>
            </a:fld>
            <a:endParaRPr lang="en-US" altLang="en-US" sz="1200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B8ED6FA-A49D-41D4-AE4F-4AC421FDDAC7}" type="slidenum">
              <a:rPr lang="en-US" altLang="en-US" sz="1200" smtClean="0"/>
              <a:pPr/>
              <a:t>2</a:t>
            </a:fld>
            <a:endParaRPr lang="en-US" altLang="en-US" sz="1200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E23B64E-5228-4CE1-9DF8-5FC6C3FABC2A}" type="slidenum">
              <a:rPr lang="en-US" altLang="en-US" sz="1200" smtClean="0"/>
              <a:pPr/>
              <a:t>20</a:t>
            </a:fld>
            <a:endParaRPr lang="en-US" altLang="en-US" sz="1200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01137E8-9376-41AA-91E0-70415F538526}" type="slidenum">
              <a:rPr lang="en-US" altLang="en-US" sz="1200" smtClean="0"/>
              <a:pPr/>
              <a:t>21</a:t>
            </a:fld>
            <a:endParaRPr lang="en-US" altLang="en-US" sz="1200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3B76B46-3223-4420-8278-7C331B6E208C}" type="slidenum">
              <a:rPr lang="en-US" altLang="en-US" sz="1200" smtClean="0"/>
              <a:pPr/>
              <a:t>22</a:t>
            </a:fld>
            <a:endParaRPr lang="en-US" altLang="en-US" sz="1200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3519030-5D9E-40CF-8D84-DFB3F2E9E5F3}" type="slidenum">
              <a:rPr lang="en-US" altLang="en-US" sz="1200" smtClean="0"/>
              <a:pPr/>
              <a:t>23</a:t>
            </a:fld>
            <a:endParaRPr lang="en-US" altLang="en-US" sz="1200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77644F9-F8B6-479E-9D85-E6C55D99F67D}" type="slidenum">
              <a:rPr lang="en-US" altLang="en-US" sz="1200" smtClean="0"/>
              <a:pPr/>
              <a:t>24</a:t>
            </a:fld>
            <a:endParaRPr lang="en-US" altLang="en-US" sz="1200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CB66C92-DD6D-4043-B7C7-B1D9696F1D0D}" type="slidenum">
              <a:rPr lang="en-US" altLang="en-US" sz="1200" smtClean="0"/>
              <a:pPr/>
              <a:t>25</a:t>
            </a:fld>
            <a:endParaRPr lang="en-US" altLang="en-US" sz="1200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71FFC01-FE96-4AD0-A3DB-E362F49E5166}" type="slidenum">
              <a:rPr lang="en-US" altLang="en-US" sz="1200" smtClean="0"/>
              <a:pPr/>
              <a:t>3</a:t>
            </a:fld>
            <a:endParaRPr lang="en-US" altLang="en-US" sz="1200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BAC0EED-7E8E-49AF-9537-D6C4B5441421}" type="slidenum">
              <a:rPr lang="en-US" altLang="en-US" sz="1200" smtClean="0"/>
              <a:pPr/>
              <a:t>4</a:t>
            </a:fld>
            <a:endParaRPr lang="en-US" altLang="en-US" sz="1200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26CD706-7CCD-4B59-AB67-7772FDA2D630}" type="slidenum">
              <a:rPr lang="en-US" altLang="en-US" sz="1200" smtClean="0"/>
              <a:pPr/>
              <a:t>5</a:t>
            </a:fld>
            <a:endParaRPr lang="en-US" altLang="en-US" sz="1200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7E2C3D7-96AD-4E07-A702-CE4AEC32F4A3}" type="slidenum">
              <a:rPr lang="en-US" altLang="en-US" sz="1200" smtClean="0"/>
              <a:pPr/>
              <a:t>6</a:t>
            </a:fld>
            <a:endParaRPr lang="en-US" altLang="en-US" sz="1200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D5FEC75-4D5D-4578-99FA-EA298CDDF407}" type="slidenum">
              <a:rPr lang="en-US" altLang="en-US" sz="1200" smtClean="0"/>
              <a:pPr/>
              <a:t>7</a:t>
            </a:fld>
            <a:endParaRPr lang="en-US" altLang="en-US" sz="1200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ACFAC59-AF68-4ACA-A5C7-AEB82522263F}" type="slidenum">
              <a:rPr lang="en-US" altLang="en-US" sz="1200" smtClean="0"/>
              <a:pPr/>
              <a:t>8</a:t>
            </a:fld>
            <a:endParaRPr lang="en-US" altLang="en-US" sz="1200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545E5DA-F3D7-43CE-8224-8A205BBDC1B0}" type="slidenum">
              <a:rPr lang="en-US" altLang="en-US" sz="1200" smtClean="0"/>
              <a:pPr/>
              <a:t>9</a:t>
            </a:fld>
            <a:endParaRPr lang="en-US" altLang="en-US" sz="1200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6813" y="3886200"/>
            <a:ext cx="4267200" cy="2057400"/>
          </a:xfrm>
        </p:spPr>
        <p:txBody>
          <a:bodyPr/>
          <a:lstStyle>
            <a:lvl1pPr marL="0" indent="0" algn="ctr">
              <a:buFont typeface="Monotype Sorts" pitchFamily="1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A1758-E69C-4B8E-8FD2-5B5C7E96F2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1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63A34-795D-4A4A-B347-6ED763668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752600"/>
            <a:ext cx="1943100" cy="3733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752600"/>
            <a:ext cx="5676900" cy="3733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5ACDD-BC97-4042-A4FE-1EA6C9E27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7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F648D-60A9-407E-8869-E4CFC878B8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1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B6FAB-3C1E-4D78-9D6A-7D93A155E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3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124200"/>
            <a:ext cx="38100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124200"/>
            <a:ext cx="38100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0AE15-7EBA-4B1F-B216-C51ABDCC04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770E9-A0A9-47A7-AC7E-F7EFD82D89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1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5CB4-97F6-4D98-9FFA-11FA6AC024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3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42A4D-71F1-4215-A7BC-45C1C0848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7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3639D-74D0-451B-8306-0E9D2E040A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F29DA-ECBF-43BD-B570-5B6A0E7C1A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6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752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3124200"/>
            <a:ext cx="7772400" cy="2362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1pPr>
          </a:lstStyle>
          <a:p>
            <a:pPr>
              <a:defRPr/>
            </a:pPr>
            <a:fld id="{E7A25D0F-66B3-4579-BC25-F86C28BB97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SzPct val="75000"/>
        <a:buFont typeface="Monotype Sorts" pitchFamily="1" charset="2"/>
        <a:buChar char="/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6666"/>
        </a:buClr>
        <a:buSzPct val="75000"/>
        <a:buFont typeface="Monotype Sorts" pitchFamily="1" charset="2"/>
        <a:buChar char="/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66CCFF"/>
        </a:buClr>
        <a:buSzPct val="75000"/>
        <a:buFont typeface="Monotype Sorts" pitchFamily="1" charset="2"/>
        <a:buChar char="/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80FF00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google.com/imgres?imgurl=http://www.mountnittany.org/assets/images/krames/115677.jpg&amp;imgrefurl=http://www.mountnittany.org/wellness-library/healthsheets/documents?ID=677&amp;usg=__IOtzlZqRc_F2enilWnzasqGgGSg=&amp;h=212&amp;w=350&amp;sz=58&amp;hl=en&amp;start=18&amp;zoom=1&amp;tbnid=J6zSb6KjcFImMM:&amp;tbnh=125&amp;tbnw=207&amp;ei=RuapTf-UBerYiALzqdDvDA&amp;prev=/search?q=closed+surgical+incision&amp;um=1&amp;hl=en&amp;sa=G&amp;biw=1272&amp;bih=631&amp;gbv=2&amp;tbm=isch0,266&amp;um=1&amp;itbs=1&amp;iact=rc&amp;dur=509&amp;oei=O-apTYWTLeG30QGqm7X5CA&amp;page=2&amp;ndsp=18&amp;ved=1t:429,r:4,s:18&amp;tx=106&amp;ty=109&amp;biw=1272&amp;bih=631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google.com/imgres?imgurl=http://www.mountnittany.org/assets/images/krames/115677.jpg&amp;imgrefurl=http://www.mountnittany.org/wellness-library/healthsheets/documents?ID=677&amp;usg=__IOtzlZqRc_F2enilWnzasqGgGSg=&amp;h=212&amp;w=350&amp;sz=58&amp;hl=en&amp;start=18&amp;zoom=1&amp;tbnid=J6zSb6KjcFImMM:&amp;tbnh=125&amp;tbnw=207&amp;ei=RuapTf-UBerYiALzqdDvDA&amp;prev=/search?q=closed+surgical+incision&amp;um=1&amp;hl=en&amp;sa=G&amp;biw=1272&amp;bih=631&amp;gbv=2&amp;tbm=isch0,266&amp;um=1&amp;itbs=1&amp;iact=rc&amp;dur=509&amp;oei=O-apTYWTLeG30QGqm7X5CA&amp;page=2&amp;ndsp=18&amp;ved=1t:429,r:4,s:18&amp;tx=106&amp;ty=109&amp;biw=1272&amp;bih=631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google.com/imgres?imgurl=http://www.mountnittany.org/assets/images/krames/115677.jpg&amp;imgrefurl=http://www.mountnittany.org/wellness-library/healthsheets/documents?ID=677&amp;usg=__IOtzlZqRc_F2enilWnzasqGgGSg=&amp;h=212&amp;w=350&amp;sz=58&amp;hl=en&amp;start=18&amp;zoom=1&amp;tbnid=J6zSb6KjcFImMM:&amp;tbnh=125&amp;tbnw=207&amp;ei=RuapTf-UBerYiALzqdDvDA&amp;prev=/search?q=closed+surgical+incision&amp;um=1&amp;hl=en&amp;sa=G&amp;biw=1272&amp;bih=631&amp;gbv=2&amp;tbm=isch0,266&amp;um=1&amp;itbs=1&amp;iact=rc&amp;dur=509&amp;oei=O-apTYWTLeG30QGqm7X5CA&amp;page=2&amp;ndsp=18&amp;ved=1t:429,r:4,s:18&amp;tx=106&amp;ty=109&amp;biw=1272&amp;bih=631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3" Type="http://schemas.openxmlformats.org/officeDocument/2006/relationships/slide" Target="slide23.xml"/><Relationship Id="rId7" Type="http://schemas.openxmlformats.org/officeDocument/2006/relationships/slide" Target="slide7.xml"/><Relationship Id="rId12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5.xml"/><Relationship Id="rId5" Type="http://schemas.openxmlformats.org/officeDocument/2006/relationships/slide" Target="slide3.xml"/><Relationship Id="rId15" Type="http://schemas.openxmlformats.org/officeDocument/2006/relationships/slide" Target="slide2.xml"/><Relationship Id="rId10" Type="http://schemas.openxmlformats.org/officeDocument/2006/relationships/slide" Target="slide13.xml"/><Relationship Id="rId4" Type="http://schemas.openxmlformats.org/officeDocument/2006/relationships/audio" Target="../media/audio2.bin"/><Relationship Id="rId9" Type="http://schemas.openxmlformats.org/officeDocument/2006/relationships/slide" Target="slide11.xml"/><Relationship Id="rId1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google.com/imgres?imgurl=http://www.mountnittany.org/assets/images/krames/115677.jpg&amp;imgrefurl=http://www.mountnittany.org/wellness-library/healthsheets/documents?ID=677&amp;usg=__IOtzlZqRc_F2enilWnzasqGgGSg=&amp;h=212&amp;w=350&amp;sz=58&amp;hl=en&amp;start=18&amp;zoom=1&amp;tbnid=J6zSb6KjcFImMM:&amp;tbnh=125&amp;tbnw=207&amp;ei=RuapTf-UBerYiALzqdDvDA&amp;prev=/search?q=closed+surgical+incision&amp;um=1&amp;hl=en&amp;sa=G&amp;biw=1272&amp;bih=631&amp;gbv=2&amp;tbm=isch0,266&amp;um=1&amp;itbs=1&amp;iact=rc&amp;dur=509&amp;oei=O-apTYWTLeG30QGqm7X5CA&amp;page=2&amp;ndsp=18&amp;ved=1t:429,r:4,s:18&amp;tx=106&amp;ty=109&amp;biw=1272&amp;bih=631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google.com/imgres?imgurl=http://www.mountnittany.org/assets/images/krames/115677.jpg&amp;imgrefurl=http://www.mountnittany.org/wellness-library/healthsheets/documents?ID=677&amp;usg=__IOtzlZqRc_F2enilWnzasqGgGSg=&amp;h=212&amp;w=350&amp;sz=58&amp;hl=en&amp;start=18&amp;zoom=1&amp;tbnid=J6zSb6KjcFImMM:&amp;tbnh=125&amp;tbnw=207&amp;ei=RuapTf-UBerYiALzqdDvDA&amp;prev=/search?q=closed+surgical+incision&amp;um=1&amp;hl=en&amp;sa=G&amp;biw=1272&amp;bih=631&amp;gbv=2&amp;tbm=isch0,266&amp;um=1&amp;itbs=1&amp;iact=rc&amp;dur=509&amp;oei=O-apTYWTLeG30QGqm7X5CA&amp;page=2&amp;ndsp=18&amp;ved=1t:429,r:4,s:18&amp;tx=106&amp;ty=109&amp;biw=1272&amp;bih=631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hyperlink" Target="http://www.google.com/imgres?imgurl=http://www.mountnittany.org/assets/images/krames/115677.jpg&amp;imgrefurl=http://www.mountnittany.org/wellness-library/healthsheets/documents?ID=677&amp;usg=__IOtzlZqRc_F2enilWnzasqGgGSg=&amp;h=212&amp;w=350&amp;sz=58&amp;hl=en&amp;start=18&amp;zoom=1&amp;tbnid=J6zSb6KjcFImMM:&amp;tbnh=125&amp;tbnw=207&amp;ei=RuapTf-UBerYiALzqdDvDA&amp;prev=/search?q=closed+surgical+incision&amp;um=1&amp;hl=en&amp;sa=G&amp;biw=1272&amp;bih=631&amp;gbv=2&amp;tbm=isch0,266&amp;um=1&amp;itbs=1&amp;iact=rc&amp;dur=509&amp;oei=O-apTYWTLeG30QGqm7X5CA&amp;page=2&amp;ndsp=18&amp;ved=1t:429,r:4,s:18&amp;tx=106&amp;ty=109&amp;biw=1272&amp;bih=63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google.com/imgres?imgurl=http://www.mountnittany.org/assets/images/krames/115677.jpg&amp;imgrefurl=http://www.mountnittany.org/wellness-library/healthsheets/documents?ID=677&amp;usg=__IOtzlZqRc_F2enilWnzasqGgGSg=&amp;h=212&amp;w=350&amp;sz=58&amp;hl=en&amp;start=18&amp;zoom=1&amp;tbnid=J6zSb6KjcFImMM:&amp;tbnh=125&amp;tbnw=207&amp;ei=RuapTf-UBerYiALzqdDvDA&amp;prev=/search?q=closed+surgical+incision&amp;um=1&amp;hl=en&amp;sa=G&amp;biw=1272&amp;bih=631&amp;gbv=2&amp;tbm=isch0,266&amp;um=1&amp;itbs=1&amp;iact=rc&amp;dur=509&amp;oei=O-apTYWTLeG30QGqm7X5CA&amp;page=2&amp;ndsp=18&amp;ved=1t:429,r:4,s:18&amp;tx=106&amp;ty=109&amp;biw=1272&amp;bih=631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google.com/imgres?imgurl=http://www.mountnittany.org/assets/images/krames/115677.jpg&amp;imgrefurl=http://www.mountnittany.org/wellness-library/healthsheets/documents?ID=677&amp;usg=__IOtzlZqRc_F2enilWnzasqGgGSg=&amp;h=212&amp;w=350&amp;sz=58&amp;hl=en&amp;start=18&amp;zoom=1&amp;tbnid=J6zSb6KjcFImMM:&amp;tbnh=125&amp;tbnw=207&amp;ei=RuapTf-UBerYiALzqdDvDA&amp;prev=/search?q=closed+surgical+incision&amp;um=1&amp;hl=en&amp;sa=G&amp;biw=1272&amp;bih=631&amp;gbv=2&amp;tbm=isch0,266&amp;um=1&amp;itbs=1&amp;iact=rc&amp;dur=509&amp;oei=O-apTYWTLeG30QGqm7X5CA&amp;page=2&amp;ndsp=18&amp;ved=1t:429,r:4,s:18&amp;tx=106&amp;ty=109&amp;biw=1272&amp;bih=631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Are You Smarter </a:t>
            </a:r>
            <a:br>
              <a:rPr lang="en-US" altLang="en-US" dirty="0" smtClean="0"/>
            </a:br>
            <a:r>
              <a:rPr lang="en-US" altLang="en-US" dirty="0" smtClean="0"/>
              <a:t>Than a 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Grader?</a:t>
            </a:r>
            <a:br>
              <a:rPr lang="en-US" altLang="en-US" dirty="0" smtClean="0"/>
            </a:br>
            <a:r>
              <a:rPr lang="en-US" altLang="en-US" sz="3200" i="1" dirty="0" smtClean="0"/>
              <a:t>Debridement Version</a:t>
            </a:r>
          </a:p>
        </p:txBody>
      </p:sp>
      <p:pic>
        <p:nvPicPr>
          <p:cNvPr id="2051" name="Picture 4" descr="5thGr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3000"/>
            <a:ext cx="1905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1447800" y="4114800"/>
            <a:ext cx="601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latin typeface="Arial" charset="0"/>
              </a:rPr>
              <a:t>Questions created by:  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latin typeface="Arial" charset="0"/>
              </a:rPr>
              <a:t>The South West Regional Wound Care Program</a:t>
            </a:r>
          </a:p>
        </p:txBody>
      </p:sp>
      <p:pic>
        <p:nvPicPr>
          <p:cNvPr id="2053" name="Picture 4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4876800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5th Grader Short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Return</a:t>
            </a:r>
          </a:p>
        </p:txBody>
      </p:sp>
      <p:pic>
        <p:nvPicPr>
          <p:cNvPr id="11271" name="Picture 6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4114800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1295400" y="2819400"/>
            <a:ext cx="7010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latin typeface="Arial" charset="0"/>
              </a:rPr>
              <a:t>Sharp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latin typeface="Arial" charset="0"/>
              </a:rPr>
              <a:t>Enzymatic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latin typeface="Arial" charset="0"/>
              </a:rPr>
              <a:t>Autolytic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latin typeface="Arial" charset="0"/>
              </a:rPr>
              <a:t>Biologic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latin typeface="Arial" charset="0"/>
              </a:rPr>
              <a:t>Mechanical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4th Grade Topic 4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876800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marL="0" indent="0" algn="ctr" eaLnBrk="1" hangingPunct="1">
              <a:buFont typeface="Monotype Sorts" pitchFamily="1" charset="2"/>
              <a:buNone/>
            </a:pPr>
            <a:endParaRPr lang="en-US" altLang="en-US" dirty="0" smtClean="0"/>
          </a:p>
          <a:p>
            <a:pPr marL="0" indent="0" algn="ctr" eaLnBrk="1" hangingPunct="1">
              <a:buFont typeface="Monotype Sorts" pitchFamily="1" charset="2"/>
              <a:buNone/>
            </a:pPr>
            <a:r>
              <a:rPr lang="en-US" altLang="en-US" dirty="0" smtClean="0"/>
              <a:t>What is the main difference between surgical sharp debridement and conservative sharp debridement?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3rd Grade Topic 5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Return</a:t>
            </a:r>
          </a:p>
        </p:txBody>
      </p:sp>
      <p:pic>
        <p:nvPicPr>
          <p:cNvPr id="13319" name="Picture 6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4114800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1219200" y="2819400"/>
            <a:ext cx="632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latin typeface="Arial" charset="0"/>
              </a:rPr>
              <a:t>Surgical sharp debridement is the removal of viable </a:t>
            </a:r>
            <a:r>
              <a:rPr lang="en-US" altLang="en-US" sz="2400" b="1" u="sng" dirty="0">
                <a:latin typeface="Arial" charset="0"/>
              </a:rPr>
              <a:t>and</a:t>
            </a:r>
            <a:r>
              <a:rPr lang="en-US" altLang="en-US" sz="2400" dirty="0">
                <a:latin typeface="Arial" charset="0"/>
              </a:rPr>
              <a:t> non-viable tissue, while conservative sharp debridement is the removal of </a:t>
            </a:r>
            <a:r>
              <a:rPr lang="en-US" altLang="en-US" sz="2400" b="1" u="sng" dirty="0">
                <a:latin typeface="Arial" charset="0"/>
              </a:rPr>
              <a:t>non-viable tissues only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3rd Grade Topic 5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3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53000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marL="0" indent="0" algn="ctr" eaLnBrk="1" hangingPunct="1">
              <a:buFont typeface="Monotype Sorts" pitchFamily="1" charset="2"/>
              <a:buNone/>
            </a:pPr>
            <a:r>
              <a:rPr lang="en-US" altLang="en-US" dirty="0" smtClean="0"/>
              <a:t>This form of necrotic tissue is often hard, black/brown, firmly attached, and associated with arterial/ischemic wounds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3rd Grade Topic 6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Return</a:t>
            </a:r>
          </a:p>
        </p:txBody>
      </p:sp>
      <p:pic>
        <p:nvPicPr>
          <p:cNvPr id="15369" name="Picture 8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4114800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 descr="Google Images Logo" title="Google Images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5600700"/>
            <a:ext cx="11430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" descr="Image of foot with gangrenous toes." title="Gangren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3286125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2865438" y="26670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latin typeface="Arial" charset="0"/>
              </a:rPr>
              <a:t>Gangrene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3rd Grade Topic 6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3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800600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marL="0" indent="0" algn="ctr" eaLnBrk="1" hangingPunct="1">
              <a:buFont typeface="Monotype Sorts" pitchFamily="1" charset="2"/>
              <a:buNone/>
            </a:pPr>
            <a:r>
              <a:rPr lang="en-US" altLang="en-US" dirty="0" smtClean="0"/>
              <a:t>This type of debridement is done using commercially prepared proteolytic enzymes to degrade necrosis by digesting devitalized tissues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2nd Grade Topic 7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Return</a:t>
            </a:r>
          </a:p>
        </p:txBody>
      </p:sp>
      <p:pic>
        <p:nvPicPr>
          <p:cNvPr id="17417" name="Picture 8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4167188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 descr="Google Images Logo" title="Google Images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5600700"/>
            <a:ext cx="11430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" descr="Image of Santyl cream" title="Enzymatic Debride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51472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2057400" y="2895600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latin typeface="Arial" charset="0"/>
              </a:rPr>
              <a:t>Enzymatic debridement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2nd Grade Topic 7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3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876800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marL="0" indent="0" algn="ctr" eaLnBrk="1" hangingPunct="1">
              <a:buFont typeface="Monotype Sorts" pitchFamily="1" charset="2"/>
              <a:buNone/>
            </a:pPr>
            <a:endParaRPr lang="en-US" altLang="en-US" dirty="0" smtClean="0"/>
          </a:p>
          <a:p>
            <a:pPr marL="0" indent="0" algn="ctr" eaLnBrk="1" hangingPunct="1">
              <a:buFont typeface="Monotype Sorts" pitchFamily="1" charset="2"/>
              <a:buNone/>
            </a:pPr>
            <a:r>
              <a:rPr lang="en-US" altLang="en-US" dirty="0" smtClean="0"/>
              <a:t>Non-healable wounds should only have this type of tissue removed, viable or non-viable?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2nd Grade Topic 8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Return</a:t>
            </a:r>
          </a:p>
        </p:txBody>
      </p:sp>
      <p:pic>
        <p:nvPicPr>
          <p:cNvPr id="19465" name="Picture 8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4114800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 descr="Google Images Logo" title="Google Images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5600700"/>
            <a:ext cx="11430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" descr="Image of non-viable tissue in a wound" title="Non-viabl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3448050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2857500" y="26670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latin typeface="Arial" charset="0"/>
              </a:rPr>
              <a:t>Non-viable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2nd Grade Topic 8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3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53000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marL="0" indent="0" algn="ctr" eaLnBrk="1" hangingPunct="1">
              <a:buFont typeface="Monotype Sorts" pitchFamily="1" charset="2"/>
              <a:buNone/>
            </a:pPr>
            <a:endParaRPr lang="en-US" altLang="en-US" dirty="0" smtClean="0"/>
          </a:p>
          <a:p>
            <a:pPr marL="0" indent="0" algn="ctr" eaLnBrk="1" hangingPunct="1">
              <a:buFont typeface="Monotype Sorts" pitchFamily="1" charset="2"/>
              <a:buNone/>
            </a:pPr>
            <a:r>
              <a:rPr lang="en-US" altLang="en-US" dirty="0" smtClean="0"/>
              <a:t>This type of debridement uses the body’s own enzymes to remove non-viable tissue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1st Grade Topic 9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0500"/>
            </a:gs>
            <a:gs pos="50000">
              <a:srgbClr val="408000"/>
            </a:gs>
            <a:gs pos="100000">
              <a:srgbClr val="0305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Are You Smarter Than a </a:t>
            </a:r>
            <a:br>
              <a:rPr lang="en-US" altLang="en-US" sz="3200" dirty="0" smtClean="0"/>
            </a:br>
            <a:r>
              <a:rPr lang="en-US" altLang="en-US" sz="3200" dirty="0" smtClean="0"/>
              <a:t>5</a:t>
            </a:r>
            <a:r>
              <a:rPr lang="en-US" altLang="en-US" sz="3200" baseline="30000" dirty="0" smtClean="0"/>
              <a:t>th</a:t>
            </a:r>
            <a:r>
              <a:rPr lang="en-US" altLang="en-US" sz="3200" dirty="0" smtClean="0"/>
              <a:t> Grader?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76200" y="228600"/>
            <a:ext cx="1600200" cy="457200"/>
          </a:xfrm>
          <a:prstGeom prst="rect">
            <a:avLst/>
          </a:prstGeom>
          <a:solidFill>
            <a:srgbClr val="000080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Arial" charset="0"/>
                <a:hlinkClick r:id="rId3" action="ppaction://hlinksldjump">
                  <a:snd r:embed="rId4" name="Cash Register"/>
                </a:hlinkClick>
              </a:rPr>
              <a:t>1,000,000</a:t>
            </a:r>
            <a:endParaRPr lang="en-US" altLang="en-US" sz="24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6" name="AutoShape 6"/>
          <p:cNvSpPr>
            <a:spLocks noChangeArrowheads="1"/>
          </p:cNvSpPr>
          <p:nvPr/>
        </p:nvSpPr>
        <p:spPr bwMode="auto">
          <a:xfrm>
            <a:off x="1676400" y="16764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  <a:latin typeface="Arial" charset="0"/>
                <a:hlinkClick r:id="rId5" action="ppaction://hlinksldjump"/>
              </a:rPr>
              <a:t>5th Grade Topic 1</a:t>
            </a:r>
            <a:endParaRPr lang="en-US" altLang="en-US" sz="24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7" name="AutoShape 7"/>
          <p:cNvSpPr>
            <a:spLocks noChangeArrowheads="1"/>
          </p:cNvSpPr>
          <p:nvPr/>
        </p:nvSpPr>
        <p:spPr bwMode="auto">
          <a:xfrm>
            <a:off x="5410200" y="16764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  <a:latin typeface="Arial" charset="0"/>
                <a:hlinkClick r:id="rId6" action="ppaction://hlinksldjump"/>
              </a:rPr>
              <a:t>5th Grade Topic 2</a:t>
            </a:r>
            <a:endParaRPr lang="en-US" altLang="en-US" sz="24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8" name="AutoShape 8"/>
          <p:cNvSpPr>
            <a:spLocks noChangeArrowheads="1"/>
          </p:cNvSpPr>
          <p:nvPr/>
        </p:nvSpPr>
        <p:spPr bwMode="auto">
          <a:xfrm>
            <a:off x="1676400" y="264795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FF8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  <a:latin typeface="Arial" charset="0"/>
                <a:hlinkClick r:id="rId7" action="ppaction://hlinksldjump"/>
              </a:rPr>
              <a:t>4th Grade Topic 3</a:t>
            </a:r>
            <a:endParaRPr lang="en-US" altLang="en-US" sz="24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9" name="AutoShape 9"/>
          <p:cNvSpPr>
            <a:spLocks noChangeArrowheads="1"/>
          </p:cNvSpPr>
          <p:nvPr/>
        </p:nvSpPr>
        <p:spPr bwMode="auto">
          <a:xfrm>
            <a:off x="5410200" y="264795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FF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  <a:latin typeface="Arial" charset="0"/>
                <a:hlinkClick r:id="rId8" action="ppaction://hlinksldjump"/>
              </a:rPr>
              <a:t>4th Grade Topic 4</a:t>
            </a:r>
            <a:endParaRPr lang="en-US" altLang="en-US" sz="24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80" name="AutoShape 10"/>
          <p:cNvSpPr>
            <a:spLocks noChangeArrowheads="1"/>
          </p:cNvSpPr>
          <p:nvPr/>
        </p:nvSpPr>
        <p:spPr bwMode="auto">
          <a:xfrm>
            <a:off x="1676400" y="36195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  <a:latin typeface="Arial" charset="0"/>
                <a:hlinkClick r:id="rId9" action="ppaction://hlinksldjump"/>
              </a:rPr>
              <a:t>3rd Grade Topic 5</a:t>
            </a:r>
            <a:endParaRPr lang="en-US" altLang="en-US" sz="24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81" name="AutoShape 11"/>
          <p:cNvSpPr>
            <a:spLocks noChangeArrowheads="1"/>
          </p:cNvSpPr>
          <p:nvPr/>
        </p:nvSpPr>
        <p:spPr bwMode="auto">
          <a:xfrm>
            <a:off x="5410200" y="36195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  <a:latin typeface="Arial" charset="0"/>
                <a:hlinkClick r:id="rId10" action="ppaction://hlinksldjump"/>
              </a:rPr>
              <a:t>3rd Grade Topic 6</a:t>
            </a:r>
            <a:endParaRPr lang="en-US" altLang="en-US" sz="24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>
            <a:off x="1676400" y="459105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8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  <a:latin typeface="Arial" charset="0"/>
                <a:hlinkClick r:id="rId11" action="ppaction://hlinksldjump"/>
              </a:rPr>
              <a:t>2nd Grade Topic 7</a:t>
            </a:r>
            <a:endParaRPr lang="en-US" altLang="en-US" sz="24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83" name="AutoShape 13"/>
          <p:cNvSpPr>
            <a:spLocks noChangeArrowheads="1"/>
          </p:cNvSpPr>
          <p:nvPr/>
        </p:nvSpPr>
        <p:spPr bwMode="auto">
          <a:xfrm>
            <a:off x="5410200" y="459105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  <a:latin typeface="Arial" charset="0"/>
                <a:hlinkClick r:id="rId12" action="ppaction://hlinksldjump"/>
              </a:rPr>
              <a:t>2nd Grade Topic 8</a:t>
            </a:r>
            <a:endParaRPr lang="en-US" altLang="en-US" sz="24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84" name="AutoShape 14"/>
          <p:cNvSpPr>
            <a:spLocks noChangeArrowheads="1"/>
          </p:cNvSpPr>
          <p:nvPr/>
        </p:nvSpPr>
        <p:spPr bwMode="auto">
          <a:xfrm>
            <a:off x="1676400" y="55626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008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  <a:latin typeface="Arial" charset="0"/>
                <a:hlinkClick r:id="rId13" action="ppaction://hlinksldjump"/>
              </a:rPr>
              <a:t>1st Grade Topic 9</a:t>
            </a:r>
            <a:endParaRPr lang="en-US" altLang="en-US" sz="24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85" name="AutoShape 15"/>
          <p:cNvSpPr>
            <a:spLocks noChangeArrowheads="1"/>
          </p:cNvSpPr>
          <p:nvPr/>
        </p:nvSpPr>
        <p:spPr bwMode="auto">
          <a:xfrm>
            <a:off x="5410200" y="55626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  <a:latin typeface="Arial" charset="0"/>
                <a:hlinkClick r:id="rId14" action="ppaction://hlinksldjump"/>
              </a:rPr>
              <a:t>1st Grade Topic 10</a:t>
            </a:r>
            <a:endParaRPr lang="en-US" altLang="en-US" sz="24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86" name="Rectangle 20"/>
          <p:cNvSpPr>
            <a:spLocks noChangeArrowheads="1"/>
          </p:cNvSpPr>
          <p:nvPr/>
        </p:nvSpPr>
        <p:spPr bwMode="auto">
          <a:xfrm>
            <a:off x="165100" y="800100"/>
            <a:ext cx="1371600" cy="471488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Arial" charset="0"/>
                <a:hlinkClick r:id="rId15" action="ppaction://hlinksldjump">
                  <a:snd r:embed="rId4" name="Cash Register"/>
                </a:hlinkClick>
              </a:rPr>
              <a:t>500,000</a:t>
            </a:r>
            <a:endParaRPr lang="en-US" altLang="en-US" sz="24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87" name="Rectangle 21"/>
          <p:cNvSpPr>
            <a:spLocks noChangeArrowheads="1"/>
          </p:cNvSpPr>
          <p:nvPr/>
        </p:nvSpPr>
        <p:spPr bwMode="auto">
          <a:xfrm>
            <a:off x="152400" y="1387475"/>
            <a:ext cx="1371600" cy="471488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Arial" charset="0"/>
                <a:hlinkClick r:id="rId15" action="ppaction://hlinksldjump">
                  <a:snd r:embed="rId4" name="Cash Register"/>
                </a:hlinkClick>
              </a:rPr>
              <a:t>300,000</a:t>
            </a:r>
            <a:endParaRPr lang="en-US" altLang="en-US" sz="24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88" name="Rectangle 22"/>
          <p:cNvSpPr>
            <a:spLocks noChangeArrowheads="1"/>
          </p:cNvSpPr>
          <p:nvPr/>
        </p:nvSpPr>
        <p:spPr bwMode="auto">
          <a:xfrm>
            <a:off x="152400" y="1973263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Arial" charset="0"/>
                <a:hlinkClick r:id="rId15" action="ppaction://hlinksldjump">
                  <a:snd r:embed="rId4" name="Cash Register"/>
                </a:hlinkClick>
              </a:rPr>
              <a:t>175,000</a:t>
            </a:r>
            <a:endParaRPr lang="en-US" altLang="en-US" sz="24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89" name="Rectangle 23"/>
          <p:cNvSpPr>
            <a:spLocks noChangeArrowheads="1"/>
          </p:cNvSpPr>
          <p:nvPr/>
        </p:nvSpPr>
        <p:spPr bwMode="auto">
          <a:xfrm>
            <a:off x="152400" y="2560638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Arial" charset="0"/>
                <a:hlinkClick r:id="rId15" action="ppaction://hlinksldjump">
                  <a:snd r:embed="rId4" name="Cash Register"/>
                </a:hlinkClick>
              </a:rPr>
              <a:t>100,000</a:t>
            </a:r>
            <a:endParaRPr lang="en-US" altLang="en-US" sz="24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90" name="Rectangle 24"/>
          <p:cNvSpPr>
            <a:spLocks noChangeArrowheads="1"/>
          </p:cNvSpPr>
          <p:nvPr/>
        </p:nvSpPr>
        <p:spPr bwMode="auto">
          <a:xfrm>
            <a:off x="152400" y="3148013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Arial" charset="0"/>
                <a:hlinkClick r:id="rId15" action="ppaction://hlinksldjump">
                  <a:snd r:embed="rId4" name="Cash Register"/>
                </a:hlinkClick>
              </a:rPr>
              <a:t>50,000</a:t>
            </a:r>
            <a:endParaRPr lang="en-US" altLang="en-US" sz="24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91" name="Rectangle 25"/>
          <p:cNvSpPr>
            <a:spLocks noChangeArrowheads="1"/>
          </p:cNvSpPr>
          <p:nvPr/>
        </p:nvSpPr>
        <p:spPr bwMode="auto">
          <a:xfrm>
            <a:off x="152400" y="3733800"/>
            <a:ext cx="1371600" cy="471488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Arial" charset="0"/>
                <a:hlinkClick r:id="rId15" action="ppaction://hlinksldjump">
                  <a:snd r:embed="rId4" name="Cash Register"/>
                </a:hlinkClick>
              </a:rPr>
              <a:t>25,000</a:t>
            </a:r>
            <a:endParaRPr lang="en-US" altLang="en-US" sz="24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92" name="Rectangle 26"/>
          <p:cNvSpPr>
            <a:spLocks noChangeArrowheads="1"/>
          </p:cNvSpPr>
          <p:nvPr/>
        </p:nvSpPr>
        <p:spPr bwMode="auto">
          <a:xfrm>
            <a:off x="152400" y="4321175"/>
            <a:ext cx="1371600" cy="471488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Arial" charset="0"/>
                <a:hlinkClick r:id="rId15" action="ppaction://hlinksldjump">
                  <a:snd r:embed="rId4" name="Cash Register"/>
                </a:hlinkClick>
              </a:rPr>
              <a:t>10,000</a:t>
            </a:r>
            <a:endParaRPr lang="en-US" altLang="en-US" sz="24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93" name="Rectangle 27"/>
          <p:cNvSpPr>
            <a:spLocks noChangeArrowheads="1"/>
          </p:cNvSpPr>
          <p:nvPr/>
        </p:nvSpPr>
        <p:spPr bwMode="auto">
          <a:xfrm>
            <a:off x="152400" y="4906963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Arial" charset="0"/>
                <a:hlinkClick r:id="rId15" action="ppaction://hlinksldjump">
                  <a:snd r:embed="rId4" name="Cash Register"/>
                </a:hlinkClick>
              </a:rPr>
              <a:t>5,000</a:t>
            </a:r>
            <a:endParaRPr lang="en-US" altLang="en-US" sz="24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94" name="Rectangle 28"/>
          <p:cNvSpPr>
            <a:spLocks noChangeArrowheads="1"/>
          </p:cNvSpPr>
          <p:nvPr/>
        </p:nvSpPr>
        <p:spPr bwMode="auto">
          <a:xfrm>
            <a:off x="152400" y="5494338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Arial" charset="0"/>
                <a:hlinkClick r:id="rId15" action="ppaction://hlinksldjump">
                  <a:snd r:embed="rId4" name="Cash Register"/>
                </a:hlinkClick>
              </a:rPr>
              <a:t>2,000</a:t>
            </a:r>
            <a:endParaRPr lang="en-US" altLang="en-US" sz="24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95" name="Rectangle 2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152400" y="6081713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folHlink"/>
                </a:solidFill>
                <a:latin typeface="Arial" charset="0"/>
                <a:hlinkClick r:id="rId15" action="ppaction://hlinksldjump">
                  <a:snd r:embed="rId4" name="Cash Register"/>
                </a:hlinkClick>
              </a:rPr>
              <a:t>1,000</a:t>
            </a:r>
            <a:endParaRPr lang="en-US" altLang="en-US" sz="24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Return</a:t>
            </a:r>
          </a:p>
        </p:txBody>
      </p:sp>
      <p:pic>
        <p:nvPicPr>
          <p:cNvPr id="21513" name="Picture 8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4114800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 descr="Google Images Logo" title="Google Images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5600700"/>
            <a:ext cx="11430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" descr="Image of a person putting a hydrocolloid dressing on a wound." title="Autolytic Debridemen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4861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2781300" y="27432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latin typeface="Arial" charset="0"/>
              </a:rPr>
              <a:t>Autolytic debridement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1st Grade Topic 9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3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53000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marL="0" indent="0" algn="ctr" eaLnBrk="1" hangingPunct="1">
              <a:buFont typeface="Monotype Sorts" pitchFamily="1" charset="2"/>
              <a:buNone/>
            </a:pPr>
            <a:endParaRPr lang="en-US" altLang="en-US" dirty="0" smtClean="0"/>
          </a:p>
          <a:p>
            <a:pPr marL="0" indent="0" algn="ctr" eaLnBrk="1" hangingPunct="1">
              <a:buFont typeface="Monotype Sorts" pitchFamily="1" charset="2"/>
              <a:buNone/>
            </a:pPr>
            <a:r>
              <a:rPr lang="en-US" altLang="en-US" dirty="0" smtClean="0"/>
              <a:t>This is the most commonly used debridement technique, despite it’s multiple disadvantages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1st Grade Topic 10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Return</a:t>
            </a:r>
          </a:p>
        </p:txBody>
      </p:sp>
      <p:pic>
        <p:nvPicPr>
          <p:cNvPr id="23561" name="Picture 8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4114800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4" descr="Google Images Logo" title="Google Images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5600700"/>
            <a:ext cx="11430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" descr="Image of a person scrubbing a wound with gauze." title="Mechanical Debridemen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3552825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2057400" y="28194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latin typeface="Arial" charset="0"/>
              </a:rPr>
              <a:t>Mechanical Debridement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1st Grade Topic 10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3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53000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Monotype Sorts" pitchFamily="1" charset="2"/>
              <a:buNone/>
            </a:pPr>
            <a:endParaRPr lang="en-US" altLang="en-US" dirty="0" smtClean="0"/>
          </a:p>
          <a:p>
            <a:pPr algn="ctr" eaLnBrk="1" hangingPunct="1">
              <a:buFont typeface="Monotype Sorts" pitchFamily="1" charset="2"/>
              <a:buNone/>
            </a:pPr>
            <a:r>
              <a:rPr lang="en-US" altLang="en-US" dirty="0" smtClean="0"/>
              <a:t>This health care professional, if they meet certain conditions, can initiate debridement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Million Dollar Question</a:t>
            </a:r>
            <a:br>
              <a:rPr lang="en-US" altLang="en-US" dirty="0" smtClean="0"/>
            </a:br>
            <a:r>
              <a:rPr lang="en-US" altLang="en-US" dirty="0" smtClean="0"/>
              <a:t>Grade Level Topic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4953000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Google Images Logo" title="Google Images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5600700"/>
            <a:ext cx="11430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" descr="Image of a nurse" title="Nurs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33623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marL="0" indent="0" algn="ctr" eaLnBrk="1" hangingPunct="1">
              <a:buFont typeface="Monotype Sorts" pitchFamily="1" charset="2"/>
              <a:buNone/>
            </a:pPr>
            <a:r>
              <a:rPr lang="en-US" altLang="en-US" dirty="0" smtClean="0"/>
              <a:t>An RN or an RN(EC)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1,000,000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4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53000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1"/>
          <p:cNvSpPr txBox="1">
            <a:spLocks noChangeArrowheads="1"/>
          </p:cNvSpPr>
          <p:nvPr/>
        </p:nvSpPr>
        <p:spPr bwMode="auto">
          <a:xfrm>
            <a:off x="1371600" y="5257800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1400" b="1" dirty="0">
                <a:latin typeface="Arial" charset="0"/>
              </a:rPr>
              <a:t>For more information visit the SWRWCP at www.swrwoundcareprogram.ca</a:t>
            </a:r>
          </a:p>
        </p:txBody>
      </p:sp>
      <p:sp>
        <p:nvSpPr>
          <p:cNvPr id="26627" name="Rectangle 5" descr="Image of a red rectangular border around the 'Are You Smarter then a Fifth Grader' logo." title="Rectangle "/>
          <p:cNvSpPr>
            <a:spLocks noChangeArrowheads="1"/>
          </p:cNvSpPr>
          <p:nvPr/>
        </p:nvSpPr>
        <p:spPr bwMode="auto">
          <a:xfrm>
            <a:off x="2971800" y="3048000"/>
            <a:ext cx="3048000" cy="1905000"/>
          </a:xfrm>
          <a:prstGeom prst="rect">
            <a:avLst/>
          </a:prstGeom>
          <a:solidFill>
            <a:schemeClr val="tx1"/>
          </a:solidFill>
          <a:ln w="152400" cmpd="tri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endParaRPr lang="en-US" altLang="en-US" sz="2400" dirty="0">
              <a:latin typeface="Arial" charset="0"/>
            </a:endParaRPr>
          </a:p>
        </p:txBody>
      </p:sp>
      <p:pic>
        <p:nvPicPr>
          <p:cNvPr id="26628" name="Picture 6" descr="5thGra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1905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Thanks for Playing!</a:t>
            </a:r>
          </a:p>
        </p:txBody>
      </p:sp>
    </p:spTree>
  </p:cSld>
  <p:clrMapOvr>
    <a:masterClrMapping/>
  </p:clrMapOvr>
  <p:transition>
    <p:sndAc>
      <p:stSnd>
        <p:snd r:embed="rId3" name="5th Grader Short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3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876800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505200"/>
          </a:xfrm>
        </p:spPr>
        <p:txBody>
          <a:bodyPr/>
          <a:lstStyle/>
          <a:p>
            <a:pPr marL="0" indent="0" eaLnBrk="1" hangingPunct="1">
              <a:buFont typeface="Monotype Sorts" pitchFamily="1" charset="2"/>
              <a:buNone/>
            </a:pPr>
            <a:endParaRPr lang="en-US" altLang="en-US" dirty="0" smtClean="0"/>
          </a:p>
          <a:p>
            <a:pPr marL="0" indent="0" algn="ctr" eaLnBrk="1" hangingPunct="1">
              <a:buFont typeface="Monotype Sorts" pitchFamily="1" charset="2"/>
              <a:buNone/>
            </a:pPr>
            <a:r>
              <a:rPr lang="en-US" altLang="en-US" dirty="0" smtClean="0"/>
              <a:t>This type of necrotic tissue is often hard, black/brown, and firmly attached to the wound bed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5th Grade Topic 1 Question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Return</a:t>
            </a:r>
          </a:p>
        </p:txBody>
      </p:sp>
      <p:pic>
        <p:nvPicPr>
          <p:cNvPr id="5127" name="Picture 6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4152900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Google Images Logo" title="Google Images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5600700"/>
            <a:ext cx="11430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" descr="Image of heel with necrotic tissue" title="Heel escha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342900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marL="0" indent="0" algn="ctr" eaLnBrk="1" hangingPunct="1">
              <a:buFont typeface="Monotype Sorts" pitchFamily="1" charset="2"/>
              <a:buNone/>
            </a:pPr>
            <a:r>
              <a:rPr lang="en-US" altLang="en-US" dirty="0" smtClean="0"/>
              <a:t>Eschar</a:t>
            </a:r>
          </a:p>
          <a:p>
            <a:pPr marL="0" indent="0" algn="ctr" eaLnBrk="1" hangingPunct="1">
              <a:buFont typeface="Monotype Sorts" pitchFamily="1" charset="2"/>
              <a:buNone/>
            </a:pPr>
            <a:endParaRPr lang="en-US" altLang="en-US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5th Grade Topic 1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856163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marL="0" indent="0" eaLnBrk="1" hangingPunct="1">
              <a:buFont typeface="Monotype Sorts" pitchFamily="1" charset="2"/>
              <a:buNone/>
            </a:pPr>
            <a:endParaRPr lang="en-US" altLang="en-US" dirty="0" smtClean="0"/>
          </a:p>
          <a:p>
            <a:pPr marL="0" indent="0" eaLnBrk="1" hangingPunct="1">
              <a:buFont typeface="Monotype Sorts" pitchFamily="1" charset="2"/>
              <a:buNone/>
            </a:pPr>
            <a:r>
              <a:rPr lang="en-US" altLang="en-US" dirty="0" smtClean="0"/>
              <a:t>Name ONE reason we debride wounds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5th Grade Topic 2 Question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Return</a:t>
            </a:r>
          </a:p>
        </p:txBody>
      </p:sp>
      <p:pic>
        <p:nvPicPr>
          <p:cNvPr id="7174" name="Picture 6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4114800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219200" y="2667000"/>
            <a:ext cx="6553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buClrTx/>
              <a:buSzTx/>
              <a:buFontTx/>
              <a:buAutoNum type="arabicPeriod"/>
            </a:pPr>
            <a:r>
              <a:rPr lang="en-US" altLang="en-US" sz="2400" dirty="0">
                <a:latin typeface="Arial" charset="0"/>
              </a:rPr>
              <a:t>To reduce bacterial burden</a:t>
            </a:r>
          </a:p>
          <a:p>
            <a:pPr>
              <a:buClrTx/>
              <a:buSzTx/>
              <a:buFontTx/>
              <a:buAutoNum type="arabicPeriod"/>
            </a:pPr>
            <a:r>
              <a:rPr lang="en-US" altLang="en-US" sz="2400" dirty="0">
                <a:latin typeface="Arial" charset="0"/>
              </a:rPr>
              <a:t>To convert a chronic wound into an acute wound</a:t>
            </a:r>
          </a:p>
          <a:p>
            <a:pPr>
              <a:buClrTx/>
              <a:buSzTx/>
              <a:buFontTx/>
              <a:buAutoNum type="arabicPeriod"/>
            </a:pPr>
            <a:r>
              <a:rPr lang="en-US" altLang="en-US" sz="2400" dirty="0">
                <a:latin typeface="Arial" charset="0"/>
              </a:rPr>
              <a:t>To facilitate earlier coverage of the wound with active dressings or biologicals</a:t>
            </a:r>
          </a:p>
          <a:p>
            <a:pPr>
              <a:buClrTx/>
              <a:buSzTx/>
              <a:buFontTx/>
              <a:buAutoNum type="arabicPeriod"/>
            </a:pPr>
            <a:r>
              <a:rPr lang="en-US" altLang="en-US" sz="2400" dirty="0">
                <a:latin typeface="Arial" charset="0"/>
              </a:rPr>
              <a:t>To remove debris to allow for granulation, contraction, and epithelialization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5th Grade Topic 2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3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4876800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marL="0" indent="0" algn="ctr" eaLnBrk="1" hangingPunct="1">
              <a:buFont typeface="Monotype Sorts" pitchFamily="1" charset="2"/>
              <a:buNone/>
              <a:defRPr/>
            </a:pPr>
            <a:endParaRPr lang="en-US" altLang="en-US" dirty="0" smtClean="0"/>
          </a:p>
          <a:p>
            <a:pPr marL="0" indent="0" algn="ctr" eaLnBrk="1" hangingPunct="1">
              <a:buFont typeface="Monotype Sorts" pitchFamily="1" charset="2"/>
              <a:buNone/>
              <a:defRPr/>
            </a:pPr>
            <a:r>
              <a:rPr lang="en-US" altLang="en-US" dirty="0" smtClean="0"/>
              <a:t>This type of necrotic tissue is often soft/soggy/stringy, yellow/tan, and can either be firmly or loosely attached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4th Grade Topic 3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Return</a:t>
            </a:r>
          </a:p>
        </p:txBody>
      </p:sp>
      <p:pic>
        <p:nvPicPr>
          <p:cNvPr id="9225" name="Picture 8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4105275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" descr="Google Images Logo" title="Google Images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5600700"/>
            <a:ext cx="11430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" descr="Image of ulcer covered in slough" title="Slough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371850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2909888" y="2695575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FF66"/>
              </a:buClr>
              <a:buSzPct val="75000"/>
              <a:buFont typeface="Monotype Sorts" pitchFamily="1" charset="2"/>
              <a:buChar char="/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pitchFamily="1" charset="2"/>
              <a:buChar char="/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pitchFamily="1" charset="2"/>
              <a:buChar char="/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1" charset="2"/>
              <a:buChar char="/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400" dirty="0">
                <a:latin typeface="Arial" charset="0"/>
              </a:rPr>
              <a:t>Slough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4th Grade Topic 3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3" descr="South West Regional Wound Care Program Logo" title="South West Regional Wound Care Program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4873625"/>
            <a:ext cx="825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505200"/>
          </a:xfrm>
        </p:spPr>
        <p:txBody>
          <a:bodyPr/>
          <a:lstStyle/>
          <a:p>
            <a:pPr marL="0" indent="0" algn="ctr" eaLnBrk="1" hangingPunct="1">
              <a:buFont typeface="Monotype Sorts" pitchFamily="1" charset="2"/>
              <a:buNone/>
            </a:pPr>
            <a:endParaRPr lang="en-US" altLang="en-US" dirty="0" smtClean="0"/>
          </a:p>
          <a:p>
            <a:pPr marL="0" indent="0" algn="ctr" eaLnBrk="1" hangingPunct="1">
              <a:buFont typeface="Monotype Sorts" pitchFamily="1" charset="2"/>
              <a:buNone/>
            </a:pPr>
            <a:r>
              <a:rPr lang="en-US" altLang="en-US" dirty="0" smtClean="0"/>
              <a:t>Name the five types of debridement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4th Grade Topic 4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lkboard">
  <a:themeElements>
    <a:clrScheme name="">
      <a:dk1>
        <a:srgbClr val="808080"/>
      </a:dk1>
      <a:lt1>
        <a:srgbClr val="FFFFFF"/>
      </a:lt1>
      <a:dk2>
        <a:srgbClr val="5C8564"/>
      </a:dk2>
      <a:lt2>
        <a:srgbClr val="FFFFFF"/>
      </a:lt2>
      <a:accent1>
        <a:srgbClr val="FFFF00"/>
      </a:accent1>
      <a:accent2>
        <a:srgbClr val="FF6666"/>
      </a:accent2>
      <a:accent3>
        <a:srgbClr val="B5C2B8"/>
      </a:accent3>
      <a:accent4>
        <a:srgbClr val="DADADA"/>
      </a:accent4>
      <a:accent5>
        <a:srgbClr val="FFFFAA"/>
      </a:accent5>
      <a:accent6>
        <a:srgbClr val="E75C5C"/>
      </a:accent6>
      <a:hlink>
        <a:srgbClr val="FFFFFF"/>
      </a:hlink>
      <a:folHlink>
        <a:srgbClr val="004080"/>
      </a:folHlink>
    </a:clrScheme>
    <a:fontScheme name="Chalkboard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halkboard 1">
        <a:dk1>
          <a:srgbClr val="808080"/>
        </a:dk1>
        <a:lt1>
          <a:srgbClr val="FFFFFF"/>
        </a:lt1>
        <a:dk2>
          <a:srgbClr val="5C8564"/>
        </a:dk2>
        <a:lt2>
          <a:srgbClr val="FFFFFF"/>
        </a:lt2>
        <a:accent1>
          <a:srgbClr val="86A1BF"/>
        </a:accent1>
        <a:accent2>
          <a:srgbClr val="FF6666"/>
        </a:accent2>
        <a:accent3>
          <a:srgbClr val="B5C2B8"/>
        </a:accent3>
        <a:accent4>
          <a:srgbClr val="DADADA"/>
        </a:accent4>
        <a:accent5>
          <a:srgbClr val="C3CDDC"/>
        </a:accent5>
        <a:accent6>
          <a:srgbClr val="E75C5C"/>
        </a:accent6>
        <a:hlink>
          <a:srgbClr val="80FF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2004:Templates:Presentations:Designs:Chalkboard</Template>
  <TotalTime>693</TotalTime>
  <Words>458</Words>
  <Application>Microsoft Office PowerPoint</Application>
  <PresentationFormat>On-screen Show (4:3)</PresentationFormat>
  <Paragraphs>122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Chalkboard</vt:lpstr>
      <vt:lpstr>Are You Smarter  Than a 5th Grader? Debridement Version</vt:lpstr>
      <vt:lpstr>Are You Smarter Than a  5th Grader?</vt:lpstr>
      <vt:lpstr>5th Grade Topic 1 Question </vt:lpstr>
      <vt:lpstr>5th Grade Topic 1 Answer </vt:lpstr>
      <vt:lpstr>5th Grade Topic 2 Question </vt:lpstr>
      <vt:lpstr>5th Grade Topic 2 Answer </vt:lpstr>
      <vt:lpstr>4th Grade Topic 3 Question</vt:lpstr>
      <vt:lpstr>4th Grade Topic 3 Answer</vt:lpstr>
      <vt:lpstr>4th Grade Topic 4 Question</vt:lpstr>
      <vt:lpstr>4th Grade Topic 4 Answer</vt:lpstr>
      <vt:lpstr>3rd Grade Topic 5 Question</vt:lpstr>
      <vt:lpstr>3rd Grade Topic 5 Answer </vt:lpstr>
      <vt:lpstr>3rd Grade Topic 6 Question</vt:lpstr>
      <vt:lpstr>3rd Grade Topic 6 Answer</vt:lpstr>
      <vt:lpstr>2nd Grade Topic 7 Question</vt:lpstr>
      <vt:lpstr>2nd Grade Topic 7 Answer</vt:lpstr>
      <vt:lpstr>2nd Grade Topic 8 Question</vt:lpstr>
      <vt:lpstr>2nd Grade Topic 8 Answer</vt:lpstr>
      <vt:lpstr>1st Grade Topic 9 Question</vt:lpstr>
      <vt:lpstr>1st Grade Topic 9 Answer</vt:lpstr>
      <vt:lpstr>1st Grade Topic 10 Question</vt:lpstr>
      <vt:lpstr>1st Grade Topic 10 Answer </vt:lpstr>
      <vt:lpstr>Million Dollar Question Grade Level Topic 11</vt:lpstr>
      <vt:lpstr>1,000,000 Answer </vt:lpstr>
      <vt:lpstr>Thanks for Playing!</vt:lpstr>
    </vt:vector>
  </TitlesOfParts>
  <Manager>crystal.mccallum@sw.ccac-ont.ca</Manager>
  <Company>South West Regional Wound Care Program</Company>
  <LinksUpToDate>false</LinksUpToDate>
  <SharedDoc>false</SharedDoc>
  <HyperlinkBase>www.swrwoundcareprogram.ca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Debridement Game</dc:title>
  <dc:subject>Debridement Game</dc:subject>
  <dc:creator>McCallum, Crystal</dc:creator>
  <cp:lastModifiedBy>crystal.mccallum</cp:lastModifiedBy>
  <cp:revision>35</cp:revision>
  <dcterms:created xsi:type="dcterms:W3CDTF">2007-06-10T20:28:24Z</dcterms:created>
  <dcterms:modified xsi:type="dcterms:W3CDTF">2015-10-07T14:49:03Z</dcterms:modified>
  <cp:category>Wound Care</cp:category>
</cp:coreProperties>
</file>