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7600"/>
    <a:srgbClr val="CE7B00"/>
    <a:srgbClr val="D88100"/>
    <a:srgbClr val="CA7800"/>
    <a:srgbClr val="D27D00"/>
    <a:srgbClr val="E085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87" autoAdjust="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5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8E8E6F-3CCD-4CDF-B5A6-8A60F5D1D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60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BF6760-293C-4C88-A7B0-184463C21264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929CF4-BB83-4305-8AC5-63F5DEFA1993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35B1D7-CD0D-4871-8389-81B4C60916A9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05D18-2049-4516-A12C-AE99F3FF0228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0170C1-D4A5-4C77-905D-525B5C2022D9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332593-F763-4A28-934E-1F860073D52D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316729-C0AB-4F10-9ABD-AFE11BB0BE5D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E1AF10-514B-45DB-87E2-158F4FC3C876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9F1981-DB12-4E4C-9F68-50212084B9F6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C73EC3-136E-466E-B740-95A79290E8E6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601EF5-602E-4868-8323-D955874FECDE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13E764-0366-4C2C-ADC6-102BADB75D62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9CE337-73B3-4778-A1B5-5A069AC98070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B8458-1015-4ECE-829C-E37B595B0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3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8BF36-392A-4198-900F-0D9313D3BE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4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A096-1407-4630-BD86-69B868B6FE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22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CA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A4B-9487-4F2C-BFE2-CBC1F4593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2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F0F7-635A-4BD0-B2C5-D287BCB5B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5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FF9B-C419-4E0F-8E66-836ADBEEB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4035-08AD-4BA9-8095-006DB227B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9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5B821-2640-47EB-9EFF-C09E14F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5400F-02A0-46D6-BE95-38518C410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4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EADD-F6B8-474D-BCD2-E952566543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4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60E6-2A01-45EF-AED5-DE669B4D8A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8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3A09-3B86-4184-A7D2-34251B705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9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21701F-9DBB-46AE-968A-30978D5315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8" r:id="rId2"/>
    <p:sldLayoutId id="2147483835" r:id="rId3"/>
    <p:sldLayoutId id="2147483829" r:id="rId4"/>
    <p:sldLayoutId id="2147483830" r:id="rId5"/>
    <p:sldLayoutId id="2147483831" r:id="rId6"/>
    <p:sldLayoutId id="2147483836" r:id="rId7"/>
    <p:sldLayoutId id="2147483837" r:id="rId8"/>
    <p:sldLayoutId id="2147483838" r:id="rId9"/>
    <p:sldLayoutId id="2147483832" r:id="rId10"/>
    <p:sldLayoutId id="2147483839" r:id="rId11"/>
    <p:sldLayoutId id="214748383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29.xml"/><Relationship Id="rId18" Type="http://schemas.openxmlformats.org/officeDocument/2006/relationships/slide" Target="slide17.xml"/><Relationship Id="rId26" Type="http://schemas.openxmlformats.org/officeDocument/2006/relationships/slide" Target="slide13.xml"/><Relationship Id="rId3" Type="http://schemas.openxmlformats.org/officeDocument/2006/relationships/notesSlide" Target="../notesSlides/notesSlide1.xml"/><Relationship Id="rId21" Type="http://schemas.openxmlformats.org/officeDocument/2006/relationships/slide" Target="slide25.xml"/><Relationship Id="rId34" Type="http://schemas.openxmlformats.org/officeDocument/2006/relationships/image" Target="../media/image3.emf"/><Relationship Id="rId7" Type="http://schemas.openxmlformats.org/officeDocument/2006/relationships/slide" Target="slide51.xml"/><Relationship Id="rId12" Type="http://schemas.openxmlformats.org/officeDocument/2006/relationships/slide" Target="slide39.xml"/><Relationship Id="rId17" Type="http://schemas.openxmlformats.org/officeDocument/2006/relationships/slide" Target="slide27.xml"/><Relationship Id="rId25" Type="http://schemas.openxmlformats.org/officeDocument/2006/relationships/slide" Target="slide33.xml"/><Relationship Id="rId3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2.xml"/><Relationship Id="rId16" Type="http://schemas.openxmlformats.org/officeDocument/2006/relationships/slide" Target="slide37.xml"/><Relationship Id="rId20" Type="http://schemas.openxmlformats.org/officeDocument/2006/relationships/slide" Target="slide35.xml"/><Relationship Id="rId29" Type="http://schemas.openxmlformats.org/officeDocument/2006/relationships/slide" Target="slide7.xml"/><Relationship Id="rId1" Type="http://schemas.openxmlformats.org/officeDocument/2006/relationships/vmlDrawing" Target="../drawings/vmlDrawing1.vml"/><Relationship Id="rId6" Type="http://schemas.openxmlformats.org/officeDocument/2006/relationships/slide" Target="slide53.xml"/><Relationship Id="rId11" Type="http://schemas.openxmlformats.org/officeDocument/2006/relationships/slide" Target="slide49.xml"/><Relationship Id="rId24" Type="http://schemas.openxmlformats.org/officeDocument/2006/relationships/slide" Target="slide23.xml"/><Relationship Id="rId32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5" Type="http://schemas.openxmlformats.org/officeDocument/2006/relationships/slide" Target="slide47.xml"/><Relationship Id="rId23" Type="http://schemas.openxmlformats.org/officeDocument/2006/relationships/slide" Target="slide43.xml"/><Relationship Id="rId28" Type="http://schemas.openxmlformats.org/officeDocument/2006/relationships/slide" Target="slide9.xml"/><Relationship Id="rId10" Type="http://schemas.openxmlformats.org/officeDocument/2006/relationships/slide" Target="slide21.xml"/><Relationship Id="rId19" Type="http://schemas.openxmlformats.org/officeDocument/2006/relationships/slide" Target="slide45.xml"/><Relationship Id="rId31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slide" Target="slide31.xml"/><Relationship Id="rId14" Type="http://schemas.openxmlformats.org/officeDocument/2006/relationships/slide" Target="slide19.xml"/><Relationship Id="rId22" Type="http://schemas.openxmlformats.org/officeDocument/2006/relationships/slide" Target="slide15.xml"/><Relationship Id="rId27" Type="http://schemas.openxmlformats.org/officeDocument/2006/relationships/slide" Target="slide11.xml"/><Relationship Id="rId30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00600"/>
            <a:ext cx="12223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381000" y="6629400"/>
            <a:ext cx="800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000" dirty="0"/>
              <a:t>Note:  All photos obtained from Google Images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3733800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Questions Created by:  </a:t>
            </a:r>
            <a:b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The South West Regional Wound Care Program</a:t>
            </a:r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609600" y="685800"/>
            <a:ext cx="7772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LET’S PLAY ….</a:t>
            </a:r>
            <a:br>
              <a:rPr lang="en-US" altLang="en-US" sz="2400" dirty="0"/>
            </a:br>
            <a:endParaRPr lang="en-US" altLang="en-US" sz="2400" dirty="0"/>
          </a:p>
          <a:p>
            <a:pPr algn="ctr" eaLnBrk="1" hangingPunct="1"/>
            <a:r>
              <a:rPr lang="en-US" altLang="en-US" sz="2400" dirty="0"/>
              <a:t>WOUND ASSESSMENT AND MEASUREMENT</a:t>
            </a:r>
            <a:br>
              <a:rPr lang="en-US" altLang="en-US" sz="2400" dirty="0"/>
            </a:br>
            <a:endParaRPr lang="en-US" altLang="en-US" sz="2400" dirty="0"/>
          </a:p>
          <a:p>
            <a:pPr algn="ctr" eaLnBrk="1" hangingPunct="1"/>
            <a:r>
              <a:rPr lang="en-US" altLang="en-US" sz="6600" dirty="0"/>
              <a:t>JEOPARDY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Press this icon to return to the Jeopardy board." title="Home Icon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17413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2743200"/>
            <a:ext cx="88392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ctr">
              <a:spcBef>
                <a:spcPct val="20000"/>
              </a:spcBef>
            </a:pPr>
            <a:r>
              <a:rPr lang="en-US" altLang="en-US" sz="2400" dirty="0"/>
              <a:t>Pressure Ulcer Scale for Healing (PUSH)</a:t>
            </a:r>
          </a:p>
          <a:p>
            <a:pPr lvl="1" algn="ctr">
              <a:spcBef>
                <a:spcPct val="20000"/>
              </a:spcBef>
            </a:pPr>
            <a:endParaRPr lang="en-US" altLang="en-US" sz="2400" dirty="0"/>
          </a:p>
          <a:p>
            <a:pPr lvl="1" algn="ctr">
              <a:spcBef>
                <a:spcPct val="20000"/>
              </a:spcBef>
            </a:pPr>
            <a:r>
              <a:rPr lang="en-US" altLang="en-US" sz="2400" dirty="0"/>
              <a:t>Bates-Jensen Wound Assessment Tool (BWAT)</a:t>
            </a:r>
          </a:p>
          <a:p>
            <a:pPr lvl="1" algn="ctr">
              <a:spcBef>
                <a:spcPct val="20000"/>
              </a:spcBef>
            </a:pPr>
            <a:endParaRPr lang="en-US" altLang="en-US" sz="2400" dirty="0"/>
          </a:p>
          <a:p>
            <a:pPr lvl="1" algn="ctr">
              <a:spcBef>
                <a:spcPct val="20000"/>
              </a:spcBef>
            </a:pPr>
            <a:r>
              <a:rPr lang="en-US" altLang="en-US" sz="2400" dirty="0"/>
              <a:t>Photographic Wound Assessment Tool (PWAT)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46063"/>
            <a:ext cx="8229600" cy="1260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$400 Answer from Category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hin1334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52400" y="2667000"/>
            <a:ext cx="84582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/>
              <a:t>True or False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dirty="0"/>
              <a:t>Depending on the person’s medical diagnosis and/or medical impairments, multiple assessment forms may be required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49238"/>
            <a:ext cx="8229600" cy="1254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$500 Question from Category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366" grpId="0" autoUpdateAnimBg="0"/>
      <p:bldP spid="1536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 descr="Press this icon to return to the Jeopardy board." title="Home Icon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19461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" descr="Image of the answer 'true'" title="Tru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365760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10000" y="2722563"/>
            <a:ext cx="1187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3600" dirty="0"/>
              <a:t>True</a:t>
            </a:r>
            <a:endParaRPr lang="en-US" altLang="en-US" sz="3600" b="1" dirty="0">
              <a:latin typeface="Times New Roman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246063"/>
            <a:ext cx="8229600" cy="1260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$500 Answer from Category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hin1334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28600" y="2741613"/>
            <a:ext cx="86868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dirty="0" smtClean="0"/>
              <a:t>The three components of wound size measurements are:</a:t>
            </a:r>
          </a:p>
          <a:p>
            <a:pPr marL="571500" indent="-571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600" dirty="0" smtClean="0"/>
              <a:t>Area</a:t>
            </a:r>
          </a:p>
          <a:p>
            <a:pPr marL="571500" indent="-571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600" dirty="0" smtClean="0"/>
              <a:t>Depth</a:t>
            </a:r>
          </a:p>
          <a:p>
            <a:pPr marL="571500" indent="-571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600" dirty="0" smtClean="0"/>
              <a:t>________________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4000"/>
            <a:ext cx="8229600" cy="1252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$100 Question from Category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415" grpId="0" autoUpdateAnimBg="0"/>
      <p:bldP spid="1741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Press this icon to return to the Jeopardy board." title="Home Icon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21509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" descr="Image of volume." title="Volu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94088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667000" y="2819400"/>
            <a:ext cx="26050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2" algn="ctr"/>
            <a:r>
              <a:rPr lang="en-US" altLang="en-US" sz="3600" dirty="0">
                <a:latin typeface="Times New Roman" pitchFamily="18" charset="0"/>
              </a:rPr>
              <a:t>Volume</a:t>
            </a:r>
          </a:p>
          <a:p>
            <a:pPr algn="ctr"/>
            <a:endParaRPr lang="en-US" altLang="en-US" sz="2800" dirty="0">
              <a:latin typeface="Times New Roman" pitchFamily="18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6063"/>
            <a:ext cx="8229600" cy="12588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$100 Answer from Category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hin1350.wav" descr="Jeopardy Sound" title="Sound Icon">
            <a:hlinkClick r:id="" action="ppaction://media"/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3325" y="6515100"/>
            <a:ext cx="228600" cy="228600"/>
          </a:xfrm>
        </p:spPr>
      </p:pic>
      <p:pic>
        <p:nvPicPr>
          <p:cNvPr id="22533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-304800" y="286385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2" algn="ctr"/>
            <a:r>
              <a:rPr lang="en-US" altLang="en-US" sz="3600" dirty="0">
                <a:latin typeface="Times New Roman" pitchFamily="18" charset="0"/>
              </a:rPr>
              <a:t>This is one tip to measure wounds more accurately</a:t>
            </a:r>
          </a:p>
          <a:p>
            <a:pPr algn="ctr"/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249238"/>
            <a:ext cx="8229600" cy="1254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$200 Question from Category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9459" grpId="0" autoUpdateAnimBg="0"/>
      <p:bldP spid="1945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16675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23557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" y="2286000"/>
            <a:ext cx="86106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r>
              <a:rPr lang="en-US" altLang="en-US" sz="1600" dirty="0"/>
              <a:t>Define specific procedures to determine: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600" dirty="0"/>
              <a:t>Wound 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600" dirty="0"/>
              <a:t>Total wound area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r>
              <a:rPr lang="en-US" altLang="en-US" sz="1600" dirty="0"/>
              <a:t>Take measurements the same way each time from noted reference point on the body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r>
              <a:rPr lang="en-US" altLang="en-US" sz="1600" dirty="0"/>
              <a:t>Use same units of measure and terminology for each measurement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r>
              <a:rPr lang="en-US" altLang="en-US" sz="1600" dirty="0"/>
              <a:t>Have same person take measurements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r>
              <a:rPr lang="en-US" altLang="en-US" sz="1600" dirty="0"/>
              <a:t>Use an assistant to record measurements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r>
              <a:rPr lang="en-US" altLang="en-US" sz="1600" dirty="0"/>
              <a:t>Use a prepared form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246063"/>
            <a:ext cx="8229600" cy="1260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$200 Answer from Category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1350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2743200"/>
            <a:ext cx="85248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/>
              <a:t>True or False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dirty="0"/>
              <a:t>To determine the surface area of a wound you multiply the longest length x the widest perpendicular width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6063"/>
            <a:ext cx="8229600" cy="1260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$300 Question from Category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1507" grpId="0" autoUpdateAnimBg="0"/>
      <p:bldP spid="2150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25605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" descr="Image of the answer 'true'" title="Tru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411480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894138" y="3087688"/>
            <a:ext cx="1120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/>
              <a:t> </a:t>
            </a:r>
            <a:r>
              <a:rPr lang="en-US" altLang="en-US" sz="3600" dirty="0">
                <a:latin typeface="Times New Roman" pitchFamily="18" charset="0"/>
              </a:rPr>
              <a:t>True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6063"/>
            <a:ext cx="8229600" cy="1260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$300 Answer from Category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hin1365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04800" y="2894013"/>
            <a:ext cx="85185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/>
              <a:t>This term refers to the practice of tracing of a wound shape on metric graph paper 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12525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$400 Question from Category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3560" grpId="0" autoUpdateAnimBg="0"/>
      <p:bldP spid="2355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1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5" name="Text Box 34"/>
          <p:cNvSpPr txBox="1">
            <a:spLocks noChangeArrowheads="1"/>
          </p:cNvSpPr>
          <p:nvPr/>
        </p:nvSpPr>
        <p:spPr bwMode="auto">
          <a:xfrm>
            <a:off x="6765925" y="6324600"/>
            <a:ext cx="2175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6" action="ppaction://hlinksldjump"/>
              </a:rPr>
              <a:t>Final Jeopardy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24" name="Rectangle 33"/>
          <p:cNvSpPr>
            <a:spLocks noChangeArrowheads="1"/>
          </p:cNvSpPr>
          <p:nvPr/>
        </p:nvSpPr>
        <p:spPr bwMode="auto">
          <a:xfrm>
            <a:off x="6991350" y="5334000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7" action="ppaction://hlinksldjump"/>
              </a:rPr>
              <a:t>Q $500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23" name="Rectangle 32"/>
          <p:cNvSpPr>
            <a:spLocks noChangeArrowheads="1"/>
          </p:cNvSpPr>
          <p:nvPr/>
        </p:nvSpPr>
        <p:spPr bwMode="auto">
          <a:xfrm>
            <a:off x="5549899" y="5333999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8" action="ppaction://hlinksldjump"/>
              </a:rPr>
              <a:t>Q $500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22" name="Rectangle 31"/>
          <p:cNvSpPr>
            <a:spLocks noChangeArrowheads="1"/>
          </p:cNvSpPr>
          <p:nvPr/>
        </p:nvSpPr>
        <p:spPr bwMode="auto">
          <a:xfrm>
            <a:off x="4038600" y="5334000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9" action="ppaction://hlinksldjump"/>
              </a:rPr>
              <a:t>Q $500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21" name="Rectangle 30"/>
          <p:cNvSpPr>
            <a:spLocks noChangeArrowheads="1"/>
          </p:cNvSpPr>
          <p:nvPr/>
        </p:nvSpPr>
        <p:spPr bwMode="auto">
          <a:xfrm>
            <a:off x="2566194" y="5334000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10" action="ppaction://hlinksldjump"/>
              </a:rPr>
              <a:t>Q $500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20" name="Rectangle 29"/>
          <p:cNvSpPr>
            <a:spLocks noChangeArrowheads="1"/>
          </p:cNvSpPr>
          <p:nvPr/>
        </p:nvSpPr>
        <p:spPr bwMode="auto">
          <a:xfrm>
            <a:off x="7010400" y="4572000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11" action="ppaction://hlinksldjump"/>
              </a:rPr>
              <a:t>Q $400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19" name="Rectangle 28"/>
          <p:cNvSpPr>
            <a:spLocks noChangeArrowheads="1"/>
          </p:cNvSpPr>
          <p:nvPr/>
        </p:nvSpPr>
        <p:spPr bwMode="auto">
          <a:xfrm>
            <a:off x="5549900" y="4572000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12" action="ppaction://hlinksldjump"/>
              </a:rPr>
              <a:t>Q $400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18" name="Rectangle 27"/>
          <p:cNvSpPr>
            <a:spLocks noChangeArrowheads="1"/>
          </p:cNvSpPr>
          <p:nvPr/>
        </p:nvSpPr>
        <p:spPr bwMode="auto">
          <a:xfrm>
            <a:off x="4025900" y="4572000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13" action="ppaction://hlinksldjump"/>
              </a:rPr>
              <a:t>Q $400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17" name="Rectangle 26"/>
          <p:cNvSpPr>
            <a:spLocks noChangeArrowheads="1"/>
          </p:cNvSpPr>
          <p:nvPr/>
        </p:nvSpPr>
        <p:spPr bwMode="auto">
          <a:xfrm>
            <a:off x="2514600" y="4571999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14" action="ppaction://hlinksldjump"/>
              </a:rPr>
              <a:t>Q $400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16" name="Rectangle 25"/>
          <p:cNvSpPr>
            <a:spLocks noChangeArrowheads="1"/>
          </p:cNvSpPr>
          <p:nvPr/>
        </p:nvSpPr>
        <p:spPr bwMode="auto">
          <a:xfrm>
            <a:off x="6991349" y="3881732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15" action="ppaction://hlinksldjump"/>
              </a:rPr>
              <a:t>Q $300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15" name="Rectangle 24"/>
          <p:cNvSpPr>
            <a:spLocks noChangeArrowheads="1"/>
          </p:cNvSpPr>
          <p:nvPr/>
        </p:nvSpPr>
        <p:spPr bwMode="auto">
          <a:xfrm>
            <a:off x="5562600" y="3881735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16" action="ppaction://hlinksldjump"/>
              </a:rPr>
              <a:t>Q $300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14" name="Rectangle 23"/>
          <p:cNvSpPr>
            <a:spLocks noChangeArrowheads="1"/>
          </p:cNvSpPr>
          <p:nvPr/>
        </p:nvSpPr>
        <p:spPr bwMode="auto">
          <a:xfrm>
            <a:off x="4082256" y="3881733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17" action="ppaction://hlinksldjump"/>
              </a:rPr>
              <a:t>Q $300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13" name="Rectangle 22"/>
          <p:cNvSpPr>
            <a:spLocks noChangeArrowheads="1"/>
          </p:cNvSpPr>
          <p:nvPr/>
        </p:nvSpPr>
        <p:spPr bwMode="auto">
          <a:xfrm>
            <a:off x="2514600" y="3881734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18" action="ppaction://hlinksldjump"/>
              </a:rPr>
              <a:t>Q $300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12" name="Rectangle 21"/>
          <p:cNvSpPr>
            <a:spLocks noChangeArrowheads="1"/>
          </p:cNvSpPr>
          <p:nvPr/>
        </p:nvSpPr>
        <p:spPr bwMode="auto">
          <a:xfrm>
            <a:off x="6991350" y="3104495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19" action="ppaction://hlinksldjump"/>
              </a:rPr>
              <a:t>Q $200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11" name="Rectangle 20"/>
          <p:cNvSpPr>
            <a:spLocks noChangeArrowheads="1"/>
          </p:cNvSpPr>
          <p:nvPr/>
        </p:nvSpPr>
        <p:spPr bwMode="auto">
          <a:xfrm>
            <a:off x="5549900" y="3104494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20" action="ppaction://hlinksldjump"/>
              </a:rPr>
              <a:t>Q $200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10" name="Rectangle 19"/>
          <p:cNvSpPr>
            <a:spLocks noChangeArrowheads="1"/>
          </p:cNvSpPr>
          <p:nvPr/>
        </p:nvSpPr>
        <p:spPr bwMode="auto">
          <a:xfrm>
            <a:off x="4082256" y="3104493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21" action="ppaction://hlinksldjump"/>
              </a:rPr>
              <a:t>Q $200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09" name="Rectangle 18"/>
          <p:cNvSpPr>
            <a:spLocks noChangeArrowheads="1"/>
          </p:cNvSpPr>
          <p:nvPr/>
        </p:nvSpPr>
        <p:spPr bwMode="auto">
          <a:xfrm>
            <a:off x="2514600" y="3104492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22" action="ppaction://hlinksldjump"/>
              </a:rPr>
              <a:t>Q $200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08" name="Rectangle 17"/>
          <p:cNvSpPr>
            <a:spLocks noChangeArrowheads="1"/>
          </p:cNvSpPr>
          <p:nvPr/>
        </p:nvSpPr>
        <p:spPr bwMode="auto">
          <a:xfrm>
            <a:off x="7010400" y="2438399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23" action="ppaction://hlinksldjump"/>
              </a:rPr>
              <a:t>Q $100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4038600" y="2438400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24" action="ppaction://hlinksldjump"/>
              </a:rPr>
              <a:t>Q $100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06" name="Rectangle 15"/>
          <p:cNvSpPr>
            <a:spLocks noChangeArrowheads="1"/>
          </p:cNvSpPr>
          <p:nvPr/>
        </p:nvSpPr>
        <p:spPr bwMode="auto">
          <a:xfrm>
            <a:off x="5562600" y="2438400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25" action="ppaction://hlinksldjump"/>
              </a:rPr>
              <a:t>Q $100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2514600" y="2438400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26" action="ppaction://hlinksldjump"/>
              </a:rPr>
              <a:t>Q $100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1054100" y="5334000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27" action="ppaction://hlinksldjump"/>
              </a:rPr>
              <a:t>Q $500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1054100" y="4572000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28" action="ppaction://hlinksldjump"/>
              </a:rPr>
              <a:t>Q $400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1042194" y="3881735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29" action="ppaction://hlinksldjump"/>
              </a:rPr>
              <a:t>Q $300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1042194" y="3104495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30" action="ppaction://hlinksldjump"/>
              </a:rPr>
              <a:t>Q $200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1034865" y="2438400"/>
            <a:ext cx="115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hlinkClick r:id="rId31" action="ppaction://hlinksldjump"/>
              </a:rPr>
              <a:t>Q $100</a:t>
            </a:r>
            <a:endParaRPr lang="en-US" alt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graphicFrame>
        <p:nvGraphicFramePr>
          <p:cNvPr id="9218" name="Object 3" descr="Jeopardy Board" title="Jeopardy Board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0183659"/>
              </p:ext>
            </p:extLst>
          </p:nvPr>
        </p:nvGraphicFramePr>
        <p:xfrm>
          <a:off x="776288" y="1520825"/>
          <a:ext cx="7600950" cy="454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Document" r:id="rId33" imgW="7913676" imgH="4736570" progId="Word.Document.8">
                  <p:embed/>
                </p:oleObj>
              </mc:Choice>
              <mc:Fallback>
                <p:oleObj name="Document" r:id="rId33" imgW="7913676" imgH="4736570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520825"/>
                        <a:ext cx="7600950" cy="454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781800" y="1524000"/>
            <a:ext cx="1535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accent1"/>
                </a:solidFill>
                <a:latin typeface="Times New Roman" pitchFamily="18" charset="0"/>
              </a:rPr>
              <a:t>Granulation &amp; Epithelialization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94325" y="1524000"/>
            <a:ext cx="1528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accent1"/>
                </a:solidFill>
                <a:latin typeface="Times New Roman" pitchFamily="18" charset="0"/>
              </a:rPr>
              <a:t>Necrotic Tissue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86200" y="1524000"/>
            <a:ext cx="150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accent1"/>
                </a:solidFill>
                <a:latin typeface="Times New Roman" pitchFamily="18" charset="0"/>
              </a:rPr>
              <a:t>Wound Edge &amp; Exudate</a:t>
            </a:r>
            <a:endParaRPr lang="en-US" altLang="en-US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362200" y="1524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accent1"/>
                </a:solidFill>
                <a:latin typeface="Times New Roman" pitchFamily="18" charset="0"/>
              </a:rPr>
              <a:t>Wound Measurement</a:t>
            </a:r>
            <a:endParaRPr lang="en-US" altLang="en-US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accent1"/>
                </a:solidFill>
                <a:latin typeface="Times New Roman" pitchFamily="18" charset="0"/>
              </a:rPr>
              <a:t>Wound Assessment</a:t>
            </a:r>
          </a:p>
        </p:txBody>
      </p:sp>
      <p:sp>
        <p:nvSpPr>
          <p:cNvPr id="37" name="Text Box 3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9238" y="231775"/>
            <a:ext cx="82296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Jeopardy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opar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 advAuto="0"/>
      <p:bldP spid="6151" grpId="0" build="p" autoUpdateAnimBg="0" advAuto="500"/>
      <p:bldP spid="6150" grpId="0" build="p" autoUpdateAnimBg="0" advAuto="500"/>
      <p:bldP spid="6149" grpId="0" build="p" autoUpdateAnimBg="0" advAuto="500"/>
      <p:bldP spid="6148" grpId="0" build="p" autoUpdateAnimBg="0" advAuto="500"/>
      <p:bldP spid="3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27654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" descr="Image of a wound being measured using a graphed acetate." title="Planimetr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3576638"/>
            <a:ext cx="3254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947988" y="2590800"/>
            <a:ext cx="266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3600" dirty="0"/>
              <a:t>Planimetry</a:t>
            </a:r>
            <a:endParaRPr lang="en-US" altLang="en-US" sz="3600" b="1" dirty="0">
              <a:latin typeface="Times New Roman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2588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$400 Answer from Category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24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hin1365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81000" y="2762250"/>
            <a:ext cx="840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/>
              <a:t>What is one tip for taking a good wound photo?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252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$500 Question from Category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5609" grpId="0" autoUpdateAnimBg="0"/>
      <p:bldP spid="2560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29701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92100" y="2508250"/>
            <a:ext cx="8537575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r>
              <a:rPr lang="en-US" altLang="en-US" sz="2200" dirty="0"/>
              <a:t>Use a good lighting source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r>
              <a:rPr lang="en-US" altLang="en-US" sz="2200" dirty="0"/>
              <a:t>Screen private areas from the camera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r>
              <a:rPr lang="en-US" altLang="en-US" sz="2200" dirty="0"/>
              <a:t>Position the ruler to show relative size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r>
              <a:rPr lang="en-US" altLang="en-US" sz="2200" dirty="0"/>
              <a:t>Use a string of known length and position camera from wound the same distance every time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r>
              <a:rPr lang="en-US" altLang="en-US" sz="2200" dirty="0"/>
              <a:t>Use id signs with pt. id, wound location, and date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r>
              <a:rPr lang="en-US" altLang="en-US" sz="2200" dirty="0"/>
              <a:t>Use a ring flash attachment to reduce shadows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Blip>
                <a:blip r:embed="rId4"/>
              </a:buBlip>
            </a:pPr>
            <a:r>
              <a:rPr lang="en-US" altLang="en-US" sz="2200" dirty="0"/>
              <a:t>Use an assistant to position the person and id sign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246063"/>
            <a:ext cx="8229600" cy="12588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$500 Answer from Category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hin1381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28600" y="3154363"/>
            <a:ext cx="8686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3651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ctr" eaLnBrk="1" hangingPunct="1">
              <a:spcBef>
                <a:spcPct val="20000"/>
              </a:spcBef>
            </a:pPr>
            <a:r>
              <a:rPr lang="en-US" altLang="en-US" sz="3200" dirty="0"/>
              <a:t>Wound edges that are even or flush with the wound base, with no sides or walls present, flat are called this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228600"/>
            <a:ext cx="8229600" cy="12588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$100 Question from Category 3</a:t>
            </a:r>
            <a:b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DOUBLE JEOPARDY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7660" grpId="0" autoUpdateAnimBg="0"/>
      <p:bldP spid="276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31750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" descr="Image of a superficial wound on a person's forearm with attached wound edges." title="Attached edg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4038600"/>
            <a:ext cx="3219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397250" y="2859088"/>
            <a:ext cx="2230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3600" dirty="0"/>
              <a:t>Attached</a:t>
            </a:r>
            <a:endParaRPr lang="en-US" altLang="en-US" sz="3600" b="1" dirty="0">
              <a:latin typeface="Times New Roman" pitchFamily="18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88" y="246063"/>
            <a:ext cx="8229600" cy="12588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$100 Answer from Category 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1381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8600" y="3389313"/>
            <a:ext cx="8610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3651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ctr" eaLnBrk="1" hangingPunct="1">
              <a:spcBef>
                <a:spcPct val="20000"/>
              </a:spcBef>
            </a:pPr>
            <a:r>
              <a:rPr lang="en-US" altLang="en-US" sz="2800" dirty="0"/>
              <a:t>This is the term for the callus like tissue formation around a wound edge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6063"/>
            <a:ext cx="8229600" cy="12588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$200 Question from Category 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9703" grpId="0" autoUpdateAnimBg="0"/>
      <p:bldP spid="29698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33798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" descr="Image of a plantar foot ulcer surrounded by hyperkeratosis (callus)." title="Hyperkeratosi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3581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741613" y="2590800"/>
            <a:ext cx="3643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3600" dirty="0"/>
              <a:t>Hyperkeratosis</a:t>
            </a:r>
            <a:endParaRPr lang="en-US" altLang="en-US" sz="3600" b="1" dirty="0">
              <a:latin typeface="Times New Roman" pitchFamily="18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6063"/>
            <a:ext cx="8229600" cy="1260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$200 Answer from Category 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hin1381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81000" y="321945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None/>
            </a:pPr>
            <a:r>
              <a:rPr lang="en-US" altLang="en-US" sz="3600" dirty="0"/>
              <a:t>This is the term for separation of the fascial planes that leads to a sinus tract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9238"/>
            <a:ext cx="8229600" cy="1254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$300 Question from Category 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1751" grpId="0" autoUpdateAnimBg="0"/>
      <p:bldP spid="3174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35846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" descr="Image of a wound that tunnels from one opening to the next." title="Tunne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592513"/>
            <a:ext cx="4799013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581400" y="2520950"/>
            <a:ext cx="1700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Tunnel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6063"/>
            <a:ext cx="8229600" cy="12588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$300 Answer from Category 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1396.wav" descr="Jeopardy Sound" title="Sound Icon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3325" y="6515100"/>
            <a:ext cx="228600" cy="228600"/>
          </a:xfrm>
        </p:spPr>
      </p:pic>
      <p:pic>
        <p:nvPicPr>
          <p:cNvPr id="36869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81000" y="299085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None/>
            </a:pPr>
            <a:r>
              <a:rPr lang="en-US" altLang="en-US" sz="3600" dirty="0"/>
              <a:t>This is the term for an erosion under the edge of a wound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46063"/>
            <a:ext cx="8229600" cy="1260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$400 Question from Category 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3799" grpId="0" autoUpdateAnimBg="0"/>
      <p:bldP spid="3379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thin1287.wav" descr="Jeopardy Sound" title="Sound Icon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3325" y="6515100"/>
            <a:ext cx="228600" cy="228600"/>
          </a:xfrm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85800" y="2882900"/>
            <a:ext cx="7772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ctr">
              <a:spcBef>
                <a:spcPct val="20000"/>
              </a:spcBef>
            </a:pPr>
            <a:r>
              <a:rPr lang="en-US" altLang="en-US" sz="2800" dirty="0"/>
              <a:t>These are the instruments or means the wound/wound characteristics are measured/assessed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252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$100 Question from Category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7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8"/>
                </p:tgtEl>
              </p:cMediaNode>
            </p:audio>
          </p:childTnLst>
        </p:cTn>
      </p:par>
    </p:tnLst>
    <p:bldLst>
      <p:bldP spid="7176" grpId="0" autoUpdateAnimBg="0"/>
      <p:bldP spid="717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37894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Image of a wound with undermining present." title="Undermin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065463" y="2590800"/>
            <a:ext cx="257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 </a:t>
            </a:r>
            <a:r>
              <a:rPr lang="en-US" altLang="en-US" sz="2800" dirty="0"/>
              <a:t>Undermining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88" y="246063"/>
            <a:ext cx="8229600" cy="12588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$400 Answer from Category 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1396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04788" y="3124200"/>
            <a:ext cx="86344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3651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ctr" eaLnBrk="1" hangingPunct="1">
              <a:spcBef>
                <a:spcPct val="20000"/>
              </a:spcBef>
            </a:pPr>
            <a:r>
              <a:rPr lang="en-US" altLang="en-US" sz="3600" dirty="0"/>
              <a:t>This type of exudate is clear, contains no debris, blood or pus, and is generally odorless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46063"/>
            <a:ext cx="8229600" cy="12588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$500 Question from Category 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5847" grpId="0" autoUpdateAnimBg="0"/>
      <p:bldP spid="35842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39942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" descr="Image of blisters contining serous exudate." title="Serous exudate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657600"/>
            <a:ext cx="424815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657600" y="2590800"/>
            <a:ext cx="1603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3600" dirty="0"/>
              <a:t> </a:t>
            </a:r>
            <a:r>
              <a:rPr lang="en-US" altLang="en-US" sz="3600" dirty="0">
                <a:latin typeface="Times New Roman" pitchFamily="18" charset="0"/>
              </a:rPr>
              <a:t>Serous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6063"/>
            <a:ext cx="8229600" cy="12588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$500 Answer from Category 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6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hin1412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52400" y="2914650"/>
            <a:ext cx="8801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3600" dirty="0"/>
              <a:t>Necrotic tissue can be white/grey, yellow, brown or this color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3525"/>
            <a:ext cx="8229600" cy="1254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$100 Question from Category 4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7896" grpId="0" autoUpdateAnimBg="0"/>
      <p:bldP spid="37890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41990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" descr="Image of a heel ulcer covered in dry, stable black eschar." title="Heel Ulc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44069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648075" y="2590800"/>
            <a:ext cx="1260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3600" dirty="0">
                <a:latin typeface="Times New Roman" pitchFamily="18" charset="0"/>
              </a:rPr>
              <a:t>Black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6063"/>
            <a:ext cx="8229600" cy="12588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$100 Answer from Category 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4" grpId="0" animBg="1"/>
      <p:bldP spid="3891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hin1412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-152400" y="2970213"/>
            <a:ext cx="91963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/>
              <a:t>Necrotic tissue that is strongly attached to tissue in wound base and to wound edges is called this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" y="304800"/>
            <a:ext cx="8637588" cy="12588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$200 Question from Category4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9947" grpId="0" autoUpdateAnimBg="0"/>
      <p:bldP spid="39938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44038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1" descr="Image of a heel ulcer covered with dry, stable, black eschar." title="Heel ulc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41148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790825" y="2768600"/>
            <a:ext cx="3457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3200" dirty="0"/>
              <a:t>Firmly adherent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229600" cy="12525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$200 Answer from Category 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hin1428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04800" y="283845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/>
              <a:t>There are two primary types of necrotic tissue, slough and this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9238"/>
            <a:ext cx="8229600" cy="1254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$300 Question from Category 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1992" grpId="0" autoUpdateAnimBg="0"/>
      <p:bldP spid="41986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46086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" descr="Image of a person's feet with various wounds covered in dry, stable, black eschar." title="Escha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32004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609975" y="2590800"/>
            <a:ext cx="1724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3600" dirty="0"/>
              <a:t>Eschar</a:t>
            </a:r>
            <a:endParaRPr lang="en-US" altLang="en-US" sz="3600" b="1" dirty="0">
              <a:latin typeface="Times New Roman" pitchFamily="18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95275"/>
            <a:ext cx="8229600" cy="1252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$300 Answer from Category 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1428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04800" y="2709863"/>
            <a:ext cx="8534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ctr">
              <a:spcBef>
                <a:spcPct val="20000"/>
              </a:spcBef>
            </a:pPr>
            <a:r>
              <a:rPr lang="en-US" altLang="en-US" sz="4000" dirty="0"/>
              <a:t>This type of necrotic tissue typically indicates deeper tissue damage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254000"/>
            <a:ext cx="8229600" cy="1252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$400 Question from Category 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4039" grpId="0" autoUpdateAnimBg="0"/>
      <p:bldP spid="4403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4" descr="Press this icon to return to the Jeopardy board." title="Home Icon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11270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" descr="Image of a keyboard with the letters 'TEST' highlighted in red, to represent testing." title="Keyboard 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36576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0000" y="2743200"/>
            <a:ext cx="1355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3600" dirty="0"/>
              <a:t>Tests</a:t>
            </a:r>
            <a:endParaRPr lang="en-US" altLang="en-US" sz="3600" b="1" dirty="0">
              <a:latin typeface="Times New Roman" pitchFamily="18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46063"/>
            <a:ext cx="8229600" cy="1260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$100 Answer from Category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48135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" descr="Image of a coccyx wound covered in black eschar." title="Escha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3657600"/>
            <a:ext cx="3251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632200" y="2590800"/>
            <a:ext cx="1722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3600" dirty="0"/>
              <a:t>Eschar</a:t>
            </a:r>
            <a:endParaRPr lang="en-US" altLang="en-US" sz="3600" b="1" dirty="0">
              <a:latin typeface="Times New Roman" pitchFamily="18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225425"/>
            <a:ext cx="8229600" cy="1252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$400 Answer from Category 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5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1443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62000" y="2894013"/>
            <a:ext cx="72596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/>
              <a:t>Necrotic tissue that is easily separated from wound tissue is called this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49238"/>
            <a:ext cx="8229600" cy="1254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$500 Question from Category 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6087" grpId="0" autoUpdateAnimBg="0"/>
      <p:bldP spid="46082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50181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" descr="Image of a wound covered in non-adherent yellow slough." title="Non-Adherent Sloug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3352800"/>
            <a:ext cx="3624262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841625" y="2590800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3600" dirty="0"/>
              <a:t>Non-adherent</a:t>
            </a:r>
            <a:endParaRPr lang="en-US" altLang="en-US" sz="3600" b="1" dirty="0">
              <a:latin typeface="Times New Roman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9238"/>
            <a:ext cx="8229600" cy="1254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$500 Answer from Category 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4710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1443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52400" y="2970213"/>
            <a:ext cx="88011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None/>
            </a:pPr>
            <a:r>
              <a:rPr lang="en-US" altLang="en-US" sz="3600" dirty="0"/>
              <a:t>This is the growth of small blood vessels and connective tissue into the wound cavity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600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$100 Question from Category 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8135" grpId="0" autoUpdateAnimBg="0"/>
      <p:bldP spid="48130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52230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" descr="Image of a wound filled with healthy granulation tissue." title="Granula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33788"/>
            <a:ext cx="2667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276475" y="2590800"/>
            <a:ext cx="4392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3600" dirty="0"/>
              <a:t>Granulation tissue</a:t>
            </a:r>
            <a:endParaRPr lang="en-US" altLang="en-US" sz="3600" b="1" dirty="0">
              <a:latin typeface="Times New Roman" pitchFamily="18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28600"/>
            <a:ext cx="8229600" cy="1600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$100 Answer from Category 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1459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28600" y="2590800"/>
            <a:ext cx="8610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None/>
            </a:pPr>
            <a:r>
              <a:rPr lang="en-US" altLang="en-US" sz="3600" dirty="0"/>
              <a:t>This is a building up of tissue that prevents epidermal migration or resurfacing across the wound, by proliferating above the intact margins of the skin</a:t>
            </a:r>
          </a:p>
        </p:txBody>
      </p:sp>
      <p:pic>
        <p:nvPicPr>
          <p:cNvPr id="53253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76200"/>
            <a:ext cx="8229600" cy="1600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$200 Question from Category 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0183" grpId="0" autoUpdateAnimBg="0"/>
      <p:bldP spid="50178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54278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1" descr="Image of a wound covered in hypergranulation." title="Hypergranula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3736975"/>
            <a:ext cx="40386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431925" y="2590800"/>
            <a:ext cx="5700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3600" dirty="0"/>
              <a:t>Hypergranulation tissue</a:t>
            </a:r>
            <a:endParaRPr lang="en-US" altLang="en-US" sz="3600" b="1" dirty="0">
              <a:latin typeface="Times New Roman" pitchFamily="18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524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$200 Answer from Category 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5120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1459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28600" y="2894013"/>
            <a:ext cx="87249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None/>
            </a:pPr>
            <a:r>
              <a:rPr lang="en-US" altLang="en-US" sz="3600" dirty="0"/>
              <a:t>This type of tissue may migrate from islands on the wound surface, the wound edges, or both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763000" cy="16398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$300 Question from Category 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2231" grpId="0" autoUpdateAnimBg="0"/>
      <p:bldP spid="52226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56326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1" descr="Image of a wound with epithelial migration at all edges." title="Epithelial Tissu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56000"/>
            <a:ext cx="4038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738437" y="2590800"/>
            <a:ext cx="3814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3600" dirty="0"/>
              <a:t>Epithelial tissue</a:t>
            </a:r>
            <a:endParaRPr lang="en-US" altLang="en-US" sz="3600" b="1" dirty="0">
              <a:latin typeface="Times New Roman" pitchFamily="18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563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$300 Answer from Category 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1474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28600" y="2990850"/>
            <a:ext cx="8724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/>
              <a:t>Granulation tissue is healthy when it is this color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229600" cy="1563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$400 Question from Category 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4279" grpId="0" autoUpdateAnimBg="0"/>
      <p:bldP spid="5427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1303.wav" descr="Jeopardy Sound" title="Sound Icon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3325" y="6515100"/>
            <a:ext cx="228600" cy="228600"/>
          </a:xfrm>
        </p:spPr>
      </p:pic>
      <p:pic>
        <p:nvPicPr>
          <p:cNvPr id="12293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62000" y="3035300"/>
            <a:ext cx="74977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ctr">
              <a:spcBef>
                <a:spcPct val="20000"/>
              </a:spcBef>
            </a:pPr>
            <a:r>
              <a:rPr lang="en-US" altLang="en-US" sz="2800" dirty="0"/>
              <a:t>This is the process of making clinical judgments based on the data obtained from an exam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4000"/>
            <a:ext cx="8229600" cy="1252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$200 Question from Category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228" grpId="0" autoUpdateAnimBg="0"/>
      <p:bldP spid="9218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58374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1" descr="Image of bright red, healthy granulation tissue." title="Granula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411537" y="2590800"/>
            <a:ext cx="2151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/>
              <a:t> </a:t>
            </a:r>
            <a:r>
              <a:rPr lang="en-US" altLang="en-US" sz="3600" dirty="0">
                <a:latin typeface="Times New Roman" pitchFamily="18" charset="0"/>
              </a:rPr>
              <a:t>Bright red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8" y="152400"/>
            <a:ext cx="8382000" cy="17160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$400 Answer from Category 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29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hin1474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381000" y="2970213"/>
            <a:ext cx="857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None/>
            </a:pPr>
            <a:r>
              <a:rPr lang="en-US" altLang="en-US" sz="3600" dirty="0"/>
              <a:t>Hypergranulation may indicate this at the wound surface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246063"/>
            <a:ext cx="8229600" cy="12604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$500 Question from Category 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6333" grpId="0" autoUpdateAnimBg="0"/>
      <p:bldP spid="56322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60422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" descr="Image of a wound covered in hypergranulation tissue." title="Hypergranula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114800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52400" y="25908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3600" dirty="0"/>
              <a:t>Excessive moisture or increased bacterial burden</a:t>
            </a:r>
            <a:endParaRPr lang="en-US" altLang="en-US" sz="3600" b="1" dirty="0">
              <a:latin typeface="Times New Roman" pitchFamily="18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3" y="0"/>
            <a:ext cx="8458200" cy="16398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$500 Answer from Category 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4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1474.wav" descr="Jeopardy Sound" title="Sound Icon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3325" y="6515100"/>
            <a:ext cx="228600" cy="228600"/>
          </a:xfrm>
        </p:spPr>
      </p:pic>
      <p:pic>
        <p:nvPicPr>
          <p:cNvPr id="61445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304800" y="2624138"/>
            <a:ext cx="84582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/>
              <a:t>What is the % reduction in the wound surface area of a wound with an initial wound surface area of 10cm</a:t>
            </a:r>
            <a:r>
              <a:rPr lang="en-US" altLang="en-US" sz="3600" baseline="30000" dirty="0"/>
              <a:t>2</a:t>
            </a:r>
            <a:r>
              <a:rPr lang="en-US" altLang="en-US" sz="3600" dirty="0"/>
              <a:t> and a surface are of 5cm</a:t>
            </a:r>
            <a:r>
              <a:rPr lang="en-US" altLang="en-US" sz="3600" baseline="30000" dirty="0"/>
              <a:t>2</a:t>
            </a:r>
            <a:r>
              <a:rPr lang="en-US" altLang="en-US" sz="3600" dirty="0"/>
              <a:t> at one month?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Final Jeopardy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8383" grpId="0" autoUpdateAnimBg="0"/>
      <p:bldP spid="58370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AutoShape 4" descr="Press this icon to return to the Jeopardy board." title="Home Icon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62470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1" descr="Image of a calculator, paper and pen representing a calculation." title="Calcula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6576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838575" y="2782888"/>
            <a:ext cx="1266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3600" dirty="0"/>
              <a:t>50%</a:t>
            </a:r>
            <a:endParaRPr lang="en-US" altLang="en-US" sz="3600" b="1" dirty="0">
              <a:latin typeface="Times New Roman" pitchFamily="18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Final Jeopardy Answer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593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AutoShape 4" descr="Press this icon to return to the Jeopardy board." title="Home Icon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13318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" descr="Image of an evaluation form" title="Evaluation For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3886200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17838" y="2743200"/>
            <a:ext cx="267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</a:t>
            </a:r>
            <a:r>
              <a:rPr lang="en-US" altLang="en-US" sz="3600" dirty="0"/>
              <a:t>Evaluation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246063"/>
            <a:ext cx="8229600" cy="1260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$200 Answer from Category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hin1318.wav" descr="Jeopardy Sound" title="Sound Icon">
            <a:hlinkClick r:id="" action="ppaction://media"/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3325" y="6515100"/>
            <a:ext cx="228600" cy="228600"/>
          </a:xfrm>
        </p:spPr>
      </p:pic>
      <p:pic>
        <p:nvPicPr>
          <p:cNvPr id="14341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08000" y="3025775"/>
            <a:ext cx="8102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68" charset="2"/>
              <a:buNone/>
            </a:pPr>
            <a:r>
              <a:rPr lang="en-US" altLang="en-US" sz="3600" dirty="0"/>
              <a:t>These list the wound characteristics that will be tracked over the course of care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9238"/>
            <a:ext cx="8229600" cy="1254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$300 Question from Category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273" grpId="0" autoUpdateAnimBg="0"/>
      <p:bldP spid="1126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4" descr="Press this icon to return to the Jeopardy board." title="Home Icon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0938" y="6484938"/>
            <a:ext cx="304800" cy="330200"/>
          </a:xfrm>
          <a:prstGeom prst="actionButtonHom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pic>
        <p:nvPicPr>
          <p:cNvPr id="15366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Image of the PUSH Tool 3.0" title="PUSH Tool 3.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3781425"/>
            <a:ext cx="22098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8613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/>
              <a:t>Standardized data collection/documentation forms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6063"/>
            <a:ext cx="8229600" cy="1260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$300 Answer from Category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hin1318.wav" descr="Jeopardy Sound" title="Sound Icon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1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South West Regional Wound Care Program Logo" title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4800"/>
            <a:ext cx="884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81000" y="299085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/>
              <a:t>This is an example of a valid, reliable wound healing tool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6063"/>
            <a:ext cx="8229600" cy="1260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$400 Question from Category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3321" grpId="0" autoUpdateAnimBg="0"/>
      <p:bldP spid="13314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698</TotalTime>
  <Words>996</Words>
  <Application>Microsoft Office PowerPoint</Application>
  <PresentationFormat>On-screen Show (4:3)</PresentationFormat>
  <Paragraphs>181</Paragraphs>
  <Slides>54</Slides>
  <Notes>13</Notes>
  <HiddenSlides>0</HiddenSlides>
  <MMClips>26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Waveform</vt:lpstr>
      <vt:lpstr>Document</vt:lpstr>
      <vt:lpstr>    Questions Created by:    The South West Regional Wound Care Program</vt:lpstr>
      <vt:lpstr>Jeopardy</vt:lpstr>
      <vt:lpstr>$100 Question from Category 1</vt:lpstr>
      <vt:lpstr>$100 Answer from Category 1</vt:lpstr>
      <vt:lpstr>$200 Question from Category 1</vt:lpstr>
      <vt:lpstr>$200 Answer from Category 1</vt:lpstr>
      <vt:lpstr>$300 Question from Category 1</vt:lpstr>
      <vt:lpstr>$300 Answer from Category 1</vt:lpstr>
      <vt:lpstr>$400 Question from Category 1</vt:lpstr>
      <vt:lpstr>$400 Answer from Category 1</vt:lpstr>
      <vt:lpstr>$500 Question from Category 1</vt:lpstr>
      <vt:lpstr>$500 Answer from Category 1</vt:lpstr>
      <vt:lpstr>$100 Question from Category 2</vt:lpstr>
      <vt:lpstr>$100 Answer from Category 2</vt:lpstr>
      <vt:lpstr>$200 Question from Category 2</vt:lpstr>
      <vt:lpstr>$200 Answer from Category 2</vt:lpstr>
      <vt:lpstr>$300 Question from Category 2</vt:lpstr>
      <vt:lpstr>$300 Answer from Category 2</vt:lpstr>
      <vt:lpstr>$400 Question from Category 2</vt:lpstr>
      <vt:lpstr>$400 Answer from Category 2</vt:lpstr>
      <vt:lpstr>$500 Question from Category 2</vt:lpstr>
      <vt:lpstr>$500 Answer from Category 2</vt:lpstr>
      <vt:lpstr>$100 Question from Category 3 DOUBLE JEOPARDY</vt:lpstr>
      <vt:lpstr>$100 Answer from Category 3</vt:lpstr>
      <vt:lpstr>$200 Question from Category 3</vt:lpstr>
      <vt:lpstr>$200 Answer from Category 3</vt:lpstr>
      <vt:lpstr>$300 Question from Category 3</vt:lpstr>
      <vt:lpstr>$300 Answer from Category 3</vt:lpstr>
      <vt:lpstr>$400 Question from Category 3</vt:lpstr>
      <vt:lpstr>$400 Answer from Category 3</vt:lpstr>
      <vt:lpstr>$500 Question from Category 3</vt:lpstr>
      <vt:lpstr>$500 Answer from Category 3</vt:lpstr>
      <vt:lpstr>$100 Question from Category 4 </vt:lpstr>
      <vt:lpstr>$100 Answer from Category 4</vt:lpstr>
      <vt:lpstr>$200 Question from Category4</vt:lpstr>
      <vt:lpstr>$200 Answer from Category 4</vt:lpstr>
      <vt:lpstr>$300 Question from Category 4</vt:lpstr>
      <vt:lpstr>$300 Answer from Category 4</vt:lpstr>
      <vt:lpstr>$400 Question from Category 4</vt:lpstr>
      <vt:lpstr>$400 Answer from Category 4</vt:lpstr>
      <vt:lpstr>$500 Question from Category 4</vt:lpstr>
      <vt:lpstr>$500 Answer from Category 4</vt:lpstr>
      <vt:lpstr>$100 Question from Category 5</vt:lpstr>
      <vt:lpstr>$100 Answer from Category 5</vt:lpstr>
      <vt:lpstr>$200 Question from Category 5</vt:lpstr>
      <vt:lpstr>$200 Answer from Category 5</vt:lpstr>
      <vt:lpstr>$300 Question from Category 5</vt:lpstr>
      <vt:lpstr>$300 Answer from Category 5</vt:lpstr>
      <vt:lpstr>$400 Question from Category 5</vt:lpstr>
      <vt:lpstr>$400 Answer from Category 5</vt:lpstr>
      <vt:lpstr>$500 Question from Category 5</vt:lpstr>
      <vt:lpstr>$500 Answer from Category 5</vt:lpstr>
      <vt:lpstr>Final Jeopardy</vt:lpstr>
      <vt:lpstr>Final Jeopardy Answer</vt:lpstr>
    </vt:vector>
  </TitlesOfParts>
  <Manager>crystal.mccallum@sw.ccac-ont.ca</Manager>
  <Company>The South West Regional Wound Care Program</Company>
  <LinksUpToDate>false</LinksUpToDate>
  <SharedDoc>false</SharedDoc>
  <HyperlinkBase>www.swrwoundcareprogram.ca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Wound Assessment Jeopardy</dc:title>
  <dc:subject>Wound Assessment Jeopardy</dc:subject>
  <dc:creator>crystal.mccallum@sw.ccac-ont.ca</dc:creator>
  <cp:lastModifiedBy>crystal.mccallum</cp:lastModifiedBy>
  <cp:revision>109</cp:revision>
  <dcterms:created xsi:type="dcterms:W3CDTF">2002-03-11T21:38:36Z</dcterms:created>
  <dcterms:modified xsi:type="dcterms:W3CDTF">2015-10-23T16:26:54Z</dcterms:modified>
  <cp:category>Wound Care</cp:category>
</cp:coreProperties>
</file>